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notesMasterIdLst>
    <p:notesMasterId r:id="rId32"/>
  </p:notesMasterIdLst>
  <p:sldIdLst>
    <p:sldId id="256" r:id="rId2"/>
    <p:sldId id="257" r:id="rId3"/>
    <p:sldId id="258" r:id="rId4"/>
    <p:sldId id="323" r:id="rId5"/>
    <p:sldId id="344" r:id="rId6"/>
    <p:sldId id="301" r:id="rId7"/>
    <p:sldId id="346" r:id="rId8"/>
    <p:sldId id="303" r:id="rId9"/>
    <p:sldId id="337" r:id="rId10"/>
    <p:sldId id="343" r:id="rId11"/>
    <p:sldId id="340" r:id="rId12"/>
    <p:sldId id="341" r:id="rId13"/>
    <p:sldId id="327" r:id="rId14"/>
    <p:sldId id="328" r:id="rId15"/>
    <p:sldId id="330" r:id="rId16"/>
    <p:sldId id="331" r:id="rId17"/>
    <p:sldId id="332" r:id="rId18"/>
    <p:sldId id="333" r:id="rId19"/>
    <p:sldId id="335" r:id="rId20"/>
    <p:sldId id="345" r:id="rId21"/>
    <p:sldId id="262" r:id="rId22"/>
    <p:sldId id="273" r:id="rId23"/>
    <p:sldId id="293" r:id="rId24"/>
    <p:sldId id="274" r:id="rId25"/>
    <p:sldId id="275" r:id="rId26"/>
    <p:sldId id="324" r:id="rId27"/>
    <p:sldId id="277" r:id="rId28"/>
    <p:sldId id="283" r:id="rId29"/>
    <p:sldId id="313" r:id="rId30"/>
    <p:sldId id="321" r:id="rId31"/>
  </p:sldIdLst>
  <p:sldSz cx="12192000" cy="6858000"/>
  <p:notesSz cx="6797675" cy="9926638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8A52FB17-FC8E-0484-264C-B77EFA1190A2}" name="Pokorný Tomáš" initials="TP" userId="S::tomas.pokorny@kraj-lbc.cz::b06d04c4-9be2-4c68-81a2-bc12c9f0927b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7B26874-F905-4ADA-9E73-24DEC3D55556}" v="56" dt="2026-02-10T09:30:10.410"/>
    <p1510:client id="{87526F98-4121-4584-B047-ADC0430C7E4C}" v="5" dt="2026-02-09T14:06:36.64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623" autoAdjust="0"/>
    <p:restoredTop sz="96101" autoAdjust="0"/>
  </p:normalViewPr>
  <p:slideViewPr>
    <p:cSldViewPr snapToGrid="0">
      <p:cViewPr varScale="1">
        <p:scale>
          <a:sx n="104" d="100"/>
          <a:sy n="104" d="100"/>
        </p:scale>
        <p:origin x="522" y="9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38" Type="http://schemas.microsoft.com/office/2018/10/relationships/authors" Target="author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37" Type="http://schemas.microsoft.com/office/2015/10/relationships/revisionInfo" Target="revisionInfo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3" y="3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50446" y="3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3407FE8-CC29-4B03-97EB-B585BB8A3D5A}" type="datetimeFigureOut">
              <a:rPr lang="cs-CZ" smtClean="0"/>
              <a:t>11.02.2026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39838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768" y="4777195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3" y="9428586"/>
            <a:ext cx="2945659" cy="49805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50446" y="9428586"/>
            <a:ext cx="2945659" cy="49805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9AF4DE-6F92-4464-9A28-0E49D986F43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176565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99AF4DE-6F92-4464-9A28-0E49D986F435}" type="slidenum">
              <a:rPr lang="cs-CZ" smtClean="0"/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3166660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9A24C5E-0A85-76E3-C279-80D11BBDEA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>
            <a:extLst>
              <a:ext uri="{FF2B5EF4-FFF2-40B4-BE49-F238E27FC236}">
                <a16:creationId xmlns:a16="http://schemas.microsoft.com/office/drawing/2014/main" id="{52075FB3-1C5E-3045-A9DB-4CFDA6E1D0C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>
            <a:extLst>
              <a:ext uri="{FF2B5EF4-FFF2-40B4-BE49-F238E27FC236}">
                <a16:creationId xmlns:a16="http://schemas.microsoft.com/office/drawing/2014/main" id="{F961A114-C861-D11E-DC69-AF378F7EDC3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AB5CA6B9-2A12-CB75-974F-E7877120404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99AF4DE-6F92-4464-9A28-0E49D986F435}" type="slidenum">
              <a:rPr lang="cs-CZ" smtClean="0"/>
              <a:t>10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7668219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DD23A22-8FF1-F366-6EAE-9E9760336A1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>
            <a:extLst>
              <a:ext uri="{FF2B5EF4-FFF2-40B4-BE49-F238E27FC236}">
                <a16:creationId xmlns:a16="http://schemas.microsoft.com/office/drawing/2014/main" id="{1669008E-3B51-F50A-28E4-59DB42B092A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>
            <a:extLst>
              <a:ext uri="{FF2B5EF4-FFF2-40B4-BE49-F238E27FC236}">
                <a16:creationId xmlns:a16="http://schemas.microsoft.com/office/drawing/2014/main" id="{A90293B1-0077-8636-FB82-84EBECF5156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2361A0B5-72A8-238A-74A8-FACF08653DD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99AF4DE-6F92-4464-9A28-0E49D986F435}" type="slidenum">
              <a:rPr lang="cs-CZ" smtClean="0"/>
              <a:t>11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4048454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88F431A-524B-D086-75E6-F3C511B4F9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>
            <a:extLst>
              <a:ext uri="{FF2B5EF4-FFF2-40B4-BE49-F238E27FC236}">
                <a16:creationId xmlns:a16="http://schemas.microsoft.com/office/drawing/2014/main" id="{A820B987-FF59-A679-8607-66DC31BE1A8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>
            <a:extLst>
              <a:ext uri="{FF2B5EF4-FFF2-40B4-BE49-F238E27FC236}">
                <a16:creationId xmlns:a16="http://schemas.microsoft.com/office/drawing/2014/main" id="{D6A07DD7-D37D-007E-DB5F-1516F2166C6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D15AAE9-37EC-D7CA-4B6A-566685728A9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99AF4DE-6F92-4464-9A28-0E49D986F435}" type="slidenum">
              <a:rPr lang="cs-CZ" smtClean="0"/>
              <a:t>12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4223870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99AF4DE-6F92-4464-9A28-0E49D986F435}" type="slidenum">
              <a:rPr lang="cs-CZ" smtClean="0"/>
              <a:t>13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388609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99AF4DE-6F92-4464-9A28-0E49D986F435}" type="slidenum">
              <a:rPr lang="cs-CZ" smtClean="0"/>
              <a:t>14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8046107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99AF4DE-6F92-4464-9A28-0E49D986F435}" type="slidenum">
              <a:rPr lang="cs-CZ" smtClean="0"/>
              <a:t>15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8718897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99AF4DE-6F92-4464-9A28-0E49D986F435}" type="slidenum">
              <a:rPr lang="cs-CZ" smtClean="0"/>
              <a:t>16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9134830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99AF4DE-6F92-4464-9A28-0E49D986F435}" type="slidenum">
              <a:rPr lang="cs-CZ" smtClean="0"/>
              <a:t>17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90275808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99AF4DE-6F92-4464-9A28-0E49D986F435}" type="slidenum">
              <a:rPr lang="cs-CZ" smtClean="0"/>
              <a:t>18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64560446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99AF4DE-6F92-4464-9A28-0E49D986F435}" type="slidenum">
              <a:rPr lang="cs-CZ" smtClean="0"/>
              <a:t>19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5176289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99AF4DE-6F92-4464-9A28-0E49D986F435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62896586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B561AB-9E95-87A0-4DA3-3F124B2D0A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>
            <a:extLst>
              <a:ext uri="{FF2B5EF4-FFF2-40B4-BE49-F238E27FC236}">
                <a16:creationId xmlns:a16="http://schemas.microsoft.com/office/drawing/2014/main" id="{BE75BC9A-EDA3-8AC1-0EB6-8CA6CB58D2C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>
            <a:extLst>
              <a:ext uri="{FF2B5EF4-FFF2-40B4-BE49-F238E27FC236}">
                <a16:creationId xmlns:a16="http://schemas.microsoft.com/office/drawing/2014/main" id="{D0A97FAA-7E22-02E7-AB98-6286310E958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61E82FAC-C519-303A-A61D-10A54512A9E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99AF4DE-6F92-4464-9A28-0E49D986F435}" type="slidenum">
              <a:rPr lang="cs-CZ" smtClean="0"/>
              <a:t>20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94404077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99AF4DE-6F92-4464-9A28-0E49D986F435}" type="slidenum">
              <a:rPr lang="cs-CZ" smtClean="0"/>
              <a:t>21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36089900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99AF4DE-6F92-4464-9A28-0E49D986F435}" type="slidenum">
              <a:rPr lang="cs-CZ" smtClean="0"/>
              <a:t>22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9373155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>
              <a:spcBef>
                <a:spcPct val="20000"/>
              </a:spcBef>
              <a:buClr>
                <a:srgbClr val="A7143F"/>
              </a:buClr>
              <a:tabLst>
                <a:tab pos="3051175" algn="l"/>
              </a:tabLst>
            </a:pPr>
            <a:r>
              <a:rPr lang="cs-CZ" sz="1200" b="1" kern="0" dirty="0">
                <a:solidFill>
                  <a:srgbClr val="000000"/>
                </a:solidFill>
              </a:rPr>
              <a:t>Jsou uznatelné takové výdaje, které PROKAZATELNĚ PŘÍMO SOUVISÍ s projektem! Důkazní břemeno leží na straně příjemce dotace!!!</a:t>
            </a:r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99AF4DE-6F92-4464-9A28-0E49D986F435}" type="slidenum">
              <a:rPr lang="cs-CZ" smtClean="0"/>
              <a:t>23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77369476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99AF4DE-6F92-4464-9A28-0E49D986F435}" type="slidenum">
              <a:rPr lang="cs-CZ" smtClean="0"/>
              <a:t>24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38086668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/>
              <a:t>Pozor co je na faktuře uvedeno – organizátor akce/ pořádání akce.</a:t>
            </a:r>
          </a:p>
          <a:p>
            <a:r>
              <a:rPr lang="cs-CZ" dirty="0"/>
              <a:t>Nově přibyl řecko-římský zápas, zápas volným stylem a moto sport.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99AF4DE-6F92-4464-9A28-0E49D986F435}" type="slidenum">
              <a:rPr lang="cs-CZ" smtClean="0"/>
              <a:t>25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50819482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47697FC-9B11-BE47-657B-8A3820C33A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>
            <a:extLst>
              <a:ext uri="{FF2B5EF4-FFF2-40B4-BE49-F238E27FC236}">
                <a16:creationId xmlns:a16="http://schemas.microsoft.com/office/drawing/2014/main" id="{1B644AA8-DADF-502C-0E12-CB2EBFFB077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>
            <a:extLst>
              <a:ext uri="{FF2B5EF4-FFF2-40B4-BE49-F238E27FC236}">
                <a16:creationId xmlns:a16="http://schemas.microsoft.com/office/drawing/2014/main" id="{0B6BD031-1D4B-185B-4108-8DE55087468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/>
              <a:t>Pozor co je na faktuře uvedeno – organizátor akce/ pořádání akce.</a:t>
            </a:r>
          </a:p>
          <a:p>
            <a:r>
              <a:rPr lang="cs-CZ" dirty="0"/>
              <a:t>Nově přibyl řecko-římský zápas, zápas volným stylem a moto sport.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587C9AC4-DB36-3226-BE49-7C97491C7C4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99AF4DE-6F92-4464-9A28-0E49D986F435}" type="slidenum">
              <a:rPr lang="cs-CZ" smtClean="0"/>
              <a:t>26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11906806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/>
              <a:t>Stejná jako v minulém roce. Nesmí aktivní účastníky přepočítávat – uvedou konkrétní počet osob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99AF4DE-6F92-4464-9A28-0E49D986F435}" type="slidenum">
              <a:rPr lang="cs-CZ" smtClean="0"/>
              <a:t>27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81291250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sz="1200" dirty="0"/>
              <a:t>(čestné prohlášení příjemce dotace není považováno za průkazné doložení naplnění parametru a nebude akceptováno). 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99AF4DE-6F92-4464-9A28-0E49D986F435}" type="slidenum">
              <a:rPr lang="cs-CZ" smtClean="0"/>
              <a:t>28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08259427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7AB91F8-BC9C-7F08-B61C-DE0C64C6F1B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>
            <a:extLst>
              <a:ext uri="{FF2B5EF4-FFF2-40B4-BE49-F238E27FC236}">
                <a16:creationId xmlns:a16="http://schemas.microsoft.com/office/drawing/2014/main" id="{43657C3B-0705-2646-965A-5DDC349CC3B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>
            <a:extLst>
              <a:ext uri="{FF2B5EF4-FFF2-40B4-BE49-F238E27FC236}">
                <a16:creationId xmlns:a16="http://schemas.microsoft.com/office/drawing/2014/main" id="{C78E07B3-9F3A-0FC2-E52D-17C25F45A9F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/>
              <a:t>Příjemce dotace je povinen vytvořit podmínky pro výkon kontroly, umožnit kontrolujícímu výkon jeho oprávnění a poskytovat k tomu potřebnou součinnost. 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09DF2B6E-BDEF-36F4-6324-9E8C723867B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99AF4DE-6F92-4464-9A28-0E49D986F435}" type="slidenum">
              <a:rPr lang="cs-CZ" smtClean="0"/>
              <a:t>29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3888537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99AF4DE-6F92-4464-9A28-0E49D986F435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65989218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99AF4DE-6F92-4464-9A28-0E49D986F435}" type="slidenum">
              <a:rPr lang="cs-CZ" smtClean="0"/>
              <a:t>30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4825316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99AF4DE-6F92-4464-9A28-0E49D986F435}" type="slidenum">
              <a:rPr lang="cs-CZ" smtClean="0"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3621023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3A144B6-A05F-A016-3D40-7170AFF4AE5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>
            <a:extLst>
              <a:ext uri="{FF2B5EF4-FFF2-40B4-BE49-F238E27FC236}">
                <a16:creationId xmlns:a16="http://schemas.microsoft.com/office/drawing/2014/main" id="{5F8E39DD-B616-EC6A-B542-F69CEC743C6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>
            <a:extLst>
              <a:ext uri="{FF2B5EF4-FFF2-40B4-BE49-F238E27FC236}">
                <a16:creationId xmlns:a16="http://schemas.microsoft.com/office/drawing/2014/main" id="{EBEC9CF2-432A-359B-42EE-34AF478F34B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9432A059-0A8C-E0AE-0068-AB45F170767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99AF4DE-6F92-4464-9A28-0E49D986F435}" type="slidenum">
              <a:rPr lang="cs-CZ" smtClean="0"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7151745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AD364BB-1884-6630-CD44-0B44E24E801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>
            <a:extLst>
              <a:ext uri="{FF2B5EF4-FFF2-40B4-BE49-F238E27FC236}">
                <a16:creationId xmlns:a16="http://schemas.microsoft.com/office/drawing/2014/main" id="{AAAEE4DC-DC1C-A77E-A815-04828E5E7D5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>
            <a:extLst>
              <a:ext uri="{FF2B5EF4-FFF2-40B4-BE49-F238E27FC236}">
                <a16:creationId xmlns:a16="http://schemas.microsoft.com/office/drawing/2014/main" id="{C81AE27C-5665-DCE1-D74A-A3FE6271096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B90AD922-6591-4E90-D19C-E718B2C85E5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99AF4DE-6F92-4464-9A28-0E49D986F435}" type="slidenum">
              <a:rPr lang="cs-CZ" smtClean="0"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0600602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F645613-30F6-51E2-175F-C0452D01200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>
            <a:extLst>
              <a:ext uri="{FF2B5EF4-FFF2-40B4-BE49-F238E27FC236}">
                <a16:creationId xmlns:a16="http://schemas.microsoft.com/office/drawing/2014/main" id="{0E60EB8C-630A-B000-8550-1F58D37CE32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>
            <a:extLst>
              <a:ext uri="{FF2B5EF4-FFF2-40B4-BE49-F238E27FC236}">
                <a16:creationId xmlns:a16="http://schemas.microsoft.com/office/drawing/2014/main" id="{EA7DAF62-8BAA-B198-3775-4D90456BD38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984993B4-BA1B-0831-22E0-9BAB9E15165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99AF4DE-6F92-4464-9A28-0E49D986F435}" type="slidenum">
              <a:rPr lang="cs-CZ" smtClean="0"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4114439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011DCE6-3DC0-36BD-FAB9-E79A22AF88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>
            <a:extLst>
              <a:ext uri="{FF2B5EF4-FFF2-40B4-BE49-F238E27FC236}">
                <a16:creationId xmlns:a16="http://schemas.microsoft.com/office/drawing/2014/main" id="{FB89E3C4-F4A5-CE08-A986-3E41347FC35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>
            <a:extLst>
              <a:ext uri="{FF2B5EF4-FFF2-40B4-BE49-F238E27FC236}">
                <a16:creationId xmlns:a16="http://schemas.microsoft.com/office/drawing/2014/main" id="{2D71944C-506E-FDBA-60C8-89C9D4CE431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218386FB-BAE8-61C3-A822-E30143CCB79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99AF4DE-6F92-4464-9A28-0E49D986F435}" type="slidenum">
              <a:rPr lang="cs-CZ" smtClean="0"/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6638240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F21725F-D7E6-5A08-ABFD-D880FE830B5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>
            <a:extLst>
              <a:ext uri="{FF2B5EF4-FFF2-40B4-BE49-F238E27FC236}">
                <a16:creationId xmlns:a16="http://schemas.microsoft.com/office/drawing/2014/main" id="{CE11F391-E784-6136-F0A1-64E392E9704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>
            <a:extLst>
              <a:ext uri="{FF2B5EF4-FFF2-40B4-BE49-F238E27FC236}">
                <a16:creationId xmlns:a16="http://schemas.microsoft.com/office/drawing/2014/main" id="{6952DD9D-B188-2BB2-E954-5D353D331AA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35B40C5D-EFFF-1813-5473-D16C322B037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99AF4DE-6F92-4464-9A28-0E49D986F435}" type="slidenum">
              <a:rPr lang="cs-CZ" smtClean="0"/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161997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15D9377-8DD3-A8E7-E6B2-1D0762E4D51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9E94D05F-8A76-1EDC-540C-92AD94ADBCF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D6255D67-B613-2277-E00F-2E154A99F8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A27C0-198A-4355-B0C5-D5AB79AD79AD}" type="datetimeFigureOut">
              <a:rPr lang="cs-CZ" smtClean="0"/>
              <a:t>11.02.2026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329F26BF-6100-4922-BED0-35818AE3FD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274FCCF2-E031-F731-C499-7380E4137A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56910C-9218-40E4-8025-25F7BCC1D20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28018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028753F-E5D7-BA3E-D698-85B2C3AE60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7DEAD114-34C0-1807-A468-E5B3CA23F11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21DECE30-96DC-905D-9C49-4E5D236335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A27C0-198A-4355-B0C5-D5AB79AD79AD}" type="datetimeFigureOut">
              <a:rPr lang="cs-CZ" smtClean="0"/>
              <a:t>11.02.2026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94E8EF9E-437E-018D-3E91-84290ED0DB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43433AB8-7B4D-DC93-2479-474311E68E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56910C-9218-40E4-8025-25F7BCC1D20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232274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9A9542FD-0BFA-22D1-B7FE-19E09B67FF5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2D7E411D-D779-B6F6-2BB8-1AA0A95C0DC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90624449-7F7B-3958-ACB2-CEBFF89630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A27C0-198A-4355-B0C5-D5AB79AD79AD}" type="datetimeFigureOut">
              <a:rPr lang="cs-CZ" smtClean="0"/>
              <a:t>11.02.2026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3C192BE7-6782-042A-87AE-A338AE635F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94FF3187-A2D6-DB99-C090-2FD4E7DC4E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56910C-9218-40E4-8025-25F7BCC1D20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387243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8701444-E3DB-8D02-1F63-845CE1FD5E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A71A838B-4BCF-F85C-1B77-A52A1CC9BF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1929E158-BC07-D650-834B-2C6734C6D1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A27C0-198A-4355-B0C5-D5AB79AD79AD}" type="datetimeFigureOut">
              <a:rPr lang="cs-CZ" smtClean="0"/>
              <a:t>11.02.2026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E1FD5698-D7C1-BDDC-0579-8CCD34DED6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D7A47C6D-7851-4A2E-15F0-708BB04474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56910C-9218-40E4-8025-25F7BCC1D20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978849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8EEAA0C-BC45-3AFD-B8C4-3CEB9EDA09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52AF905C-5DA0-FB20-BA4C-9CD962C4094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B7ABA70A-0E67-C8CD-B1F2-5ABDC5A8F8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A27C0-198A-4355-B0C5-D5AB79AD79AD}" type="datetimeFigureOut">
              <a:rPr lang="cs-CZ" smtClean="0"/>
              <a:t>11.02.2026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40B39994-B73F-F2A0-5971-6ADEB0C31F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4947193C-8DE2-4FB3-B75F-BF5AF28466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56910C-9218-40E4-8025-25F7BCC1D20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244422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EFCA590-0C99-F3D4-0CA3-830C14925C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A8175BA-F618-C4BB-F8B2-0A36E8309DE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CD78424E-6FAC-CA1D-D6CF-75FA95ECD61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854483DD-0AB4-D155-D843-EC96AD813F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A27C0-198A-4355-B0C5-D5AB79AD79AD}" type="datetimeFigureOut">
              <a:rPr lang="cs-CZ" smtClean="0"/>
              <a:t>11.02.2026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1B61866F-3C1D-E142-BA80-CEAD04C193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24E3F1DA-B800-F119-DCE8-439531C881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56910C-9218-40E4-8025-25F7BCC1D20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403810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1AFA3AC-00CB-57F0-0431-D34FFC13EB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4833206D-B534-3BDF-D4F1-4E794693DD5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1818776D-5309-71DC-4D2B-22AD5F1A7A5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893235FE-3258-3C09-CA5D-8354F62B817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D605D465-E5E3-6C2A-4B47-DB1D950D3CB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E6DA65ED-82C8-B340-91FC-1B0C32B40E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A27C0-198A-4355-B0C5-D5AB79AD79AD}" type="datetimeFigureOut">
              <a:rPr lang="cs-CZ" smtClean="0"/>
              <a:t>11.02.2026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DA890542-B9C5-4CD3-42CA-0FCBCB70C9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893BA049-28ED-8B0C-5D4A-022714D051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56910C-9218-40E4-8025-25F7BCC1D20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879100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DE60231-0D1B-51BE-2A86-73F72EF874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A7830E37-9AF0-9F1C-E301-0FE91DE353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A27C0-198A-4355-B0C5-D5AB79AD79AD}" type="datetimeFigureOut">
              <a:rPr lang="cs-CZ" smtClean="0"/>
              <a:t>11.02.2026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328751AC-DD2A-8829-40AC-6583233952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1DB394DC-E2D6-C101-DB02-3FA4106F0C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56910C-9218-40E4-8025-25F7BCC1D20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2697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2499695B-8AD6-4259-5CE0-BB0D31867B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A27C0-198A-4355-B0C5-D5AB79AD79AD}" type="datetimeFigureOut">
              <a:rPr lang="cs-CZ" smtClean="0"/>
              <a:t>11.02.2026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38C6C279-2FCA-7D8D-6889-BC46BD73D9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0CA603B3-CB83-105D-93F9-0C72A03E35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56910C-9218-40E4-8025-25F7BCC1D20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452387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627D3BB-4785-37D6-4F07-254AF86985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B85C7A4-ADBA-6E8D-08CF-5B0396926A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39157397-156F-F4CC-C726-764B1B9DAC4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860E14AB-A5E3-4AF8-0B85-0417C50508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A27C0-198A-4355-B0C5-D5AB79AD79AD}" type="datetimeFigureOut">
              <a:rPr lang="cs-CZ" smtClean="0"/>
              <a:t>11.02.2026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C2BFBA28-D6AD-E9E3-9F6D-3741D65AE2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5FC9D234-91B9-9CE9-FE27-2DAC30BA54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56910C-9218-40E4-8025-25F7BCC1D20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407285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228063F-9175-DAAC-5F5B-CB92549C1E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650BF1C2-5ED2-85C4-0112-68FE10957CA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6111DADC-B7BB-9072-B6DD-9C335595015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1974AFFF-8528-72EE-BD65-F9207E61CC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A27C0-198A-4355-B0C5-D5AB79AD79AD}" type="datetimeFigureOut">
              <a:rPr lang="cs-CZ" smtClean="0"/>
              <a:t>11.02.2026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9CD59670-1922-EC70-BFFB-DBD9A915F3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AA88F123-F0A0-1A20-FB61-C979AF7872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56910C-9218-40E4-8025-25F7BCC1D20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075164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FFFDC4B3-8F5C-3740-3FF8-29D9F4CA86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0C4B7103-3623-31B4-2EFE-7E522DB417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95224DEC-81FD-A042-3EF2-8F54A3F1BF0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3A27C0-198A-4355-B0C5-D5AB79AD79AD}" type="datetimeFigureOut">
              <a:rPr lang="cs-CZ" smtClean="0"/>
              <a:t>11.02.2026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70AA0F8F-4B98-BEA4-ED98-0203B87DAB5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B2AED3C3-DAE9-558D-0FB6-54F3B9408A6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56910C-9218-40E4-8025-25F7BCC1D20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686436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postsignum.cz/jak_ziskam_certifikat.html" TargetMode="Externa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jpeg"/><Relationship Id="rId5" Type="http://schemas.openxmlformats.org/officeDocument/2006/relationships/hyperlink" Target="https://www.eidentity.cz/produkty-a-sluzby/#kvalifikovane" TargetMode="External"/><Relationship Id="rId4" Type="http://schemas.openxmlformats.org/officeDocument/2006/relationships/hyperlink" Target="https://www.ica.cz/zaciname" TargetMode="Externa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kraj-lbc.cz/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50D2ABF-4142-CF50-723C-C06356B5D04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" y="535709"/>
            <a:ext cx="11904784" cy="5008444"/>
          </a:xfrm>
        </p:spPr>
        <p:txBody>
          <a:bodyPr>
            <a:noAutofit/>
          </a:bodyPr>
          <a:lstStyle/>
          <a:p>
            <a:br>
              <a:rPr lang="cs-CZ" sz="3600" b="1" dirty="0">
                <a:solidFill>
                  <a:srgbClr val="002060"/>
                </a:solidFill>
                <a:latin typeface="+mn-lt"/>
                <a:ea typeface="+mn-ea"/>
                <a:cs typeface="+mn-cs"/>
              </a:rPr>
            </a:br>
            <a:br>
              <a:rPr lang="cs-CZ" sz="3600" b="1" dirty="0">
                <a:solidFill>
                  <a:srgbClr val="002060"/>
                </a:solidFill>
                <a:latin typeface="+mn-lt"/>
                <a:ea typeface="+mn-ea"/>
                <a:cs typeface="+mn-cs"/>
              </a:rPr>
            </a:br>
            <a:br>
              <a:rPr lang="cs-CZ" sz="3600" b="1" dirty="0">
                <a:solidFill>
                  <a:srgbClr val="002060"/>
                </a:solidFill>
                <a:latin typeface="+mn-lt"/>
                <a:ea typeface="+mn-ea"/>
                <a:cs typeface="+mn-cs"/>
              </a:rPr>
            </a:br>
            <a:br>
              <a:rPr lang="cs-CZ" sz="3600" b="1" dirty="0">
                <a:solidFill>
                  <a:srgbClr val="002060"/>
                </a:solidFill>
                <a:latin typeface="+mn-lt"/>
                <a:ea typeface="+mn-ea"/>
                <a:cs typeface="+mn-cs"/>
              </a:rPr>
            </a:br>
            <a:br>
              <a:rPr lang="cs-CZ" sz="3600" b="1" dirty="0">
                <a:solidFill>
                  <a:srgbClr val="002060"/>
                </a:solidFill>
                <a:latin typeface="+mn-lt"/>
                <a:ea typeface="+mn-ea"/>
                <a:cs typeface="+mn-cs"/>
              </a:rPr>
            </a:br>
            <a:r>
              <a:rPr lang="cs-CZ" sz="4000" b="1" dirty="0">
                <a:solidFill>
                  <a:srgbClr val="002060"/>
                </a:solidFill>
                <a:latin typeface="+mn-lt"/>
                <a:ea typeface="+mn-ea"/>
                <a:cs typeface="+mn-cs"/>
              </a:rPr>
              <a:t>SEMINÁŘ K DOTAČNÍM PROGRAMŮM </a:t>
            </a:r>
            <a:br>
              <a:rPr lang="cs-CZ" sz="4000" b="1" dirty="0">
                <a:solidFill>
                  <a:srgbClr val="002060"/>
                </a:solidFill>
                <a:latin typeface="+mn-lt"/>
                <a:ea typeface="+mn-ea"/>
                <a:cs typeface="+mn-cs"/>
              </a:rPr>
            </a:br>
            <a:r>
              <a:rPr lang="cs-CZ" sz="4000" b="1" dirty="0">
                <a:solidFill>
                  <a:srgbClr val="002060"/>
                </a:solidFill>
                <a:latin typeface="+mn-lt"/>
                <a:ea typeface="+mn-ea"/>
                <a:cs typeface="+mn-cs"/>
              </a:rPr>
              <a:t>LIBERECKÉHO KRAJE</a:t>
            </a:r>
            <a:br>
              <a:rPr lang="cs-CZ" sz="4000" b="1" dirty="0"/>
            </a:br>
            <a:r>
              <a:rPr lang="cs-CZ" sz="4000" b="1" dirty="0">
                <a:solidFill>
                  <a:srgbClr val="002060"/>
                </a:solidFill>
                <a:latin typeface="+mn-lt"/>
                <a:ea typeface="+mn-ea"/>
                <a:cs typeface="+mn-cs"/>
              </a:rPr>
              <a:t>pro rok 2026 </a:t>
            </a:r>
            <a:br>
              <a:rPr lang="cs-CZ" sz="4000" b="1" dirty="0"/>
            </a:br>
            <a:br>
              <a:rPr lang="cs-CZ" sz="4000" b="1" dirty="0"/>
            </a:br>
            <a:r>
              <a:rPr lang="cs-CZ" sz="3600" b="1" dirty="0">
                <a:latin typeface="+mn-lt"/>
              </a:rPr>
              <a:t>4.1 </a:t>
            </a:r>
            <a:r>
              <a:rPr lang="cs-CZ" sz="3600" b="1" cap="all" dirty="0">
                <a:latin typeface="+mn-lt"/>
              </a:rPr>
              <a:t>Program volnočasových aktivit </a:t>
            </a:r>
            <a:br>
              <a:rPr lang="cs-CZ" sz="3600" b="1" cap="all" dirty="0">
                <a:latin typeface="+mn-lt"/>
              </a:rPr>
            </a:br>
            <a:r>
              <a:rPr lang="cs-CZ" sz="3600" dirty="0">
                <a:latin typeface="+mn-lt"/>
              </a:rPr>
              <a:t>a </a:t>
            </a:r>
            <a:br>
              <a:rPr lang="cs-CZ" sz="3600" dirty="0">
                <a:latin typeface="+mn-lt"/>
              </a:rPr>
            </a:br>
            <a:r>
              <a:rPr lang="cs-CZ" sz="3600" b="1" dirty="0">
                <a:latin typeface="+mn-lt"/>
              </a:rPr>
              <a:t>4.4 SOUTĚŽE A PODPORA TALENTOVANÝCH </a:t>
            </a:r>
            <a:br>
              <a:rPr lang="cs-CZ" sz="3600" b="1" dirty="0">
                <a:latin typeface="+mn-lt"/>
              </a:rPr>
            </a:br>
            <a:r>
              <a:rPr lang="cs-CZ" sz="3600" b="1" dirty="0">
                <a:latin typeface="+mn-lt"/>
              </a:rPr>
              <a:t>DĚTÍ A MLÁDEŽE</a:t>
            </a:r>
          </a:p>
        </p:txBody>
      </p:sp>
      <p:pic>
        <p:nvPicPr>
          <p:cNvPr id="4" name="Obrázek 3" descr="Obsah obrázku text, Písmo, logo, Grafika&#10;&#10;Obsah generovaný pomocí AI může být nesprávný.">
            <a:extLst>
              <a:ext uri="{FF2B5EF4-FFF2-40B4-BE49-F238E27FC236}">
                <a16:creationId xmlns:a16="http://schemas.microsoft.com/office/drawing/2014/main" id="{24773D70-06D2-E5B7-E76C-473FC597218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3564" y="535709"/>
            <a:ext cx="1000125" cy="39243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12286049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B406B8D-CA19-7B23-C404-B88AB3A64D4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>
            <a:extLst>
              <a:ext uri="{FF2B5EF4-FFF2-40B4-BE49-F238E27FC236}">
                <a16:creationId xmlns:a16="http://schemas.microsoft.com/office/drawing/2014/main" id="{6A363573-CEEF-119D-188E-CD27C07A802C}"/>
              </a:ext>
            </a:extLst>
          </p:cNvPr>
          <p:cNvSpPr txBox="1"/>
          <p:nvPr/>
        </p:nvSpPr>
        <p:spPr>
          <a:xfrm>
            <a:off x="544945" y="411440"/>
            <a:ext cx="9245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3200" b="1" dirty="0">
                <a:solidFill>
                  <a:srgbClr val="002060"/>
                </a:solidFill>
              </a:rPr>
              <a:t>PODPOŘENÉ PROJEKTY</a:t>
            </a:r>
          </a:p>
        </p:txBody>
      </p:sp>
      <p:sp>
        <p:nvSpPr>
          <p:cNvPr id="3" name="TextovéPole 2">
            <a:extLst>
              <a:ext uri="{FF2B5EF4-FFF2-40B4-BE49-F238E27FC236}">
                <a16:creationId xmlns:a16="http://schemas.microsoft.com/office/drawing/2014/main" id="{1B714845-EA7E-DDB6-379A-F26BF9E8ADF9}"/>
              </a:ext>
            </a:extLst>
          </p:cNvPr>
          <p:cNvSpPr txBox="1"/>
          <p:nvPr/>
        </p:nvSpPr>
        <p:spPr>
          <a:xfrm>
            <a:off x="442191" y="996215"/>
            <a:ext cx="11307618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/>
              <a:t>Podpis je možné získat prostřednictvím certifikační autority poskytující kvalifikované certifikáty pro podpisy. </a:t>
            </a:r>
          </a:p>
          <a:p>
            <a:r>
              <a:rPr lang="cs-CZ" sz="2400" dirty="0"/>
              <a:t> </a:t>
            </a:r>
            <a:r>
              <a:rPr lang="cs-CZ" sz="2400" b="1" u="sng" dirty="0"/>
              <a:t>Příklady certifikačních autorit poskytující kvalifikované certifikáty pro podpisy:</a:t>
            </a:r>
            <a:endParaRPr lang="cs-CZ" sz="2400" dirty="0"/>
          </a:p>
          <a:p>
            <a:pPr marL="342900" indent="-74613">
              <a:buFont typeface="Arial" panose="020B0604020202020204" pitchFamily="34" charset="0"/>
              <a:buChar char="•"/>
            </a:pPr>
            <a:r>
              <a:rPr lang="cs-CZ" sz="2400" b="1" dirty="0"/>
              <a:t> </a:t>
            </a:r>
            <a:r>
              <a:rPr lang="cs-CZ" sz="2400" b="1" dirty="0" err="1"/>
              <a:t>PostSignum</a:t>
            </a:r>
            <a:r>
              <a:rPr lang="cs-CZ" sz="2400" b="1" dirty="0"/>
              <a:t> (Česká pošta)</a:t>
            </a:r>
            <a:endParaRPr lang="cs-CZ" sz="2400" dirty="0"/>
          </a:p>
          <a:p>
            <a:pPr lvl="0"/>
            <a:r>
              <a:rPr lang="cs-CZ" sz="2400" dirty="0"/>
              <a:t>kvalifikovaný certifikát pro elektronický podpis na 1 rok za 440 Kč, na 3 roky za 1.100 Kč</a:t>
            </a:r>
          </a:p>
          <a:p>
            <a:pPr lvl="0"/>
            <a:r>
              <a:rPr lang="cs-CZ" sz="2400" dirty="0"/>
              <a:t>více informací na: </a:t>
            </a:r>
            <a:r>
              <a:rPr lang="cs-CZ" sz="2400" u="sng" dirty="0">
                <a:hlinkClick r:id="rId3"/>
              </a:rPr>
              <a:t>https://www.postsignum.cz/jak_ziskam_certifikat.html</a:t>
            </a:r>
            <a:endParaRPr lang="cs-CZ" sz="2400" dirty="0"/>
          </a:p>
          <a:p>
            <a:pPr marL="342900" indent="-74613">
              <a:buFont typeface="Arial" panose="020B0604020202020204" pitchFamily="34" charset="0"/>
              <a:buChar char="•"/>
            </a:pPr>
            <a:r>
              <a:rPr lang="cs-CZ" sz="2400" dirty="0"/>
              <a:t> </a:t>
            </a:r>
            <a:r>
              <a:rPr lang="cs-CZ" sz="2400" b="1" dirty="0"/>
              <a:t> I.CA</a:t>
            </a:r>
            <a:endParaRPr lang="cs-CZ" sz="2400" dirty="0"/>
          </a:p>
          <a:p>
            <a:pPr lvl="0"/>
            <a:r>
              <a:rPr lang="cs-CZ" sz="2400" dirty="0"/>
              <a:t>kvalifikovaný certifikát pro elektronický podpis na 1 rok za 725 Kč (při prvotním vydání certifikátu)</a:t>
            </a:r>
          </a:p>
          <a:p>
            <a:pPr lvl="0"/>
            <a:r>
              <a:rPr lang="cs-CZ" sz="2400" dirty="0"/>
              <a:t>více informací na: </a:t>
            </a:r>
            <a:r>
              <a:rPr lang="cs-CZ" sz="2400" u="sng" dirty="0">
                <a:hlinkClick r:id="rId4"/>
              </a:rPr>
              <a:t>https://www.ica.cz/zaciname</a:t>
            </a:r>
            <a:endParaRPr lang="cs-CZ" sz="2400" dirty="0"/>
          </a:p>
          <a:p>
            <a:pPr marL="342900" indent="-74613">
              <a:buFont typeface="Arial" panose="020B0604020202020204" pitchFamily="34" charset="0"/>
              <a:buChar char="•"/>
            </a:pPr>
            <a:r>
              <a:rPr lang="cs-CZ" sz="2400" dirty="0"/>
              <a:t> </a:t>
            </a:r>
            <a:r>
              <a:rPr lang="cs-CZ" sz="2400" b="1" dirty="0" err="1"/>
              <a:t>eIdentity</a:t>
            </a:r>
            <a:endParaRPr lang="cs-CZ" sz="2400" dirty="0"/>
          </a:p>
          <a:p>
            <a:pPr lvl="0"/>
            <a:r>
              <a:rPr lang="cs-CZ" sz="2400" dirty="0"/>
              <a:t>kvalifikovaný certifikát pro elektronický podpis na 1 rok za 478 Kč  </a:t>
            </a:r>
          </a:p>
          <a:p>
            <a:pPr lvl="0"/>
            <a:r>
              <a:rPr lang="cs-CZ" sz="2400" dirty="0"/>
              <a:t>více informací na: </a:t>
            </a:r>
            <a:r>
              <a:rPr lang="cs-CZ" sz="2400" u="sng" dirty="0">
                <a:hlinkClick r:id="rId5"/>
              </a:rPr>
              <a:t>https://www.eidentity.cz/produkty-a-sluzby/#kvalifikovane</a:t>
            </a:r>
            <a:endParaRPr lang="cs-CZ" sz="2400" u="sng" dirty="0"/>
          </a:p>
          <a:p>
            <a:pPr lvl="0"/>
            <a:endParaRPr lang="cs-CZ" sz="2400" u="sng" dirty="0"/>
          </a:p>
          <a:p>
            <a:pPr lvl="0"/>
            <a:r>
              <a:rPr lang="cs-CZ" sz="2400" dirty="0"/>
              <a:t>Návody budou uloženy u obou programů na webu kraje, v kroku 5.</a:t>
            </a:r>
          </a:p>
        </p:txBody>
      </p:sp>
      <p:pic>
        <p:nvPicPr>
          <p:cNvPr id="5" name="Obrázek 4" descr="Obsah obrázku text, Písmo, logo, Grafika&#10;&#10;Obsah generovaný pomocí AI může být nesprávný.">
            <a:extLst>
              <a:ext uri="{FF2B5EF4-FFF2-40B4-BE49-F238E27FC236}">
                <a16:creationId xmlns:a16="http://schemas.microsoft.com/office/drawing/2014/main" id="{7E532DD6-9A45-0AD3-AC37-7F5DD850F1FB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89610" y="507612"/>
            <a:ext cx="1000125" cy="39243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69333528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80DEB40-DC14-0542-05FD-ED42C5B586C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>
            <a:extLst>
              <a:ext uri="{FF2B5EF4-FFF2-40B4-BE49-F238E27FC236}">
                <a16:creationId xmlns:a16="http://schemas.microsoft.com/office/drawing/2014/main" id="{52A1AEFC-B8A2-1960-23DA-86C267B99821}"/>
              </a:ext>
            </a:extLst>
          </p:cNvPr>
          <p:cNvSpPr txBox="1"/>
          <p:nvPr/>
        </p:nvSpPr>
        <p:spPr>
          <a:xfrm>
            <a:off x="544944" y="411440"/>
            <a:ext cx="9245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3200" b="1">
                <a:solidFill>
                  <a:srgbClr val="002060"/>
                </a:solidFill>
              </a:rPr>
              <a:t>PODPOŘENÉ PROJEKTY</a:t>
            </a:r>
            <a:endParaRPr lang="cs-CZ" sz="3200" b="1" dirty="0">
              <a:solidFill>
                <a:srgbClr val="002060"/>
              </a:solidFill>
            </a:endParaRPr>
          </a:p>
        </p:txBody>
      </p:sp>
      <p:sp>
        <p:nvSpPr>
          <p:cNvPr id="3" name="TextovéPole 2">
            <a:extLst>
              <a:ext uri="{FF2B5EF4-FFF2-40B4-BE49-F238E27FC236}">
                <a16:creationId xmlns:a16="http://schemas.microsoft.com/office/drawing/2014/main" id="{FF1C7A64-20BE-D99C-7B4D-7F1B008648EE}"/>
              </a:ext>
            </a:extLst>
          </p:cNvPr>
          <p:cNvSpPr txBox="1"/>
          <p:nvPr/>
        </p:nvSpPr>
        <p:spPr>
          <a:xfrm>
            <a:off x="442191" y="1018079"/>
            <a:ext cx="11307618" cy="42550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cs-CZ" sz="2400" b="1" cap="all" dirty="0">
                <a:solidFill>
                  <a:srgbClr val="002060"/>
                </a:solidFill>
              </a:rPr>
              <a:t>způsob financování dotace </a:t>
            </a:r>
          </a:p>
          <a:p>
            <a:pPr marL="360363" indent="-360363">
              <a:spcBef>
                <a:spcPts val="300"/>
              </a:spcBef>
              <a:spcAft>
                <a:spcPts val="300"/>
              </a:spcAft>
              <a:buFont typeface="+mj-lt"/>
              <a:buAutoNum type="arabicParenR"/>
            </a:pPr>
            <a:r>
              <a:rPr lang="cs-CZ" sz="2400" b="1" dirty="0"/>
              <a:t>Zálohovou platbou ve výši 100 % přiznané dotace </a:t>
            </a:r>
          </a:p>
          <a:p>
            <a:pPr marL="355600" lvl="1">
              <a:spcBef>
                <a:spcPts val="300"/>
              </a:spcBef>
              <a:spcAft>
                <a:spcPts val="300"/>
              </a:spcAft>
              <a:tabLst>
                <a:tab pos="355600" algn="l"/>
              </a:tabLst>
            </a:pPr>
            <a:r>
              <a:rPr lang="cs-CZ" sz="2400" dirty="0"/>
              <a:t>Dotace bude vyplacena do 30 dnů od nabytí účinnosti smlouvy (tj. od podpisu nebo zveřejnění v registru smluv)</a:t>
            </a:r>
            <a:r>
              <a:rPr lang="cs-CZ" sz="2400" b="1" dirty="0"/>
              <a:t>. </a:t>
            </a:r>
            <a:r>
              <a:rPr lang="cs-CZ" sz="2400" dirty="0"/>
              <a:t>O zálohovou platbu je </a:t>
            </a:r>
            <a:r>
              <a:rPr lang="cs-CZ" sz="2400" dirty="0">
                <a:sym typeface="Wingdings" panose="05000000000000000000" pitchFamily="2" charset="2"/>
              </a:rPr>
              <a:t>n</a:t>
            </a:r>
            <a:r>
              <a:rPr lang="cs-CZ" sz="2400" dirty="0"/>
              <a:t>utné požádat v rámci „Vyjádření k projektu.</a:t>
            </a:r>
          </a:p>
          <a:p>
            <a:pPr marL="355600" lvl="1">
              <a:spcBef>
                <a:spcPts val="300"/>
              </a:spcBef>
              <a:spcAft>
                <a:spcPts val="300"/>
              </a:spcAft>
              <a:tabLst>
                <a:tab pos="355600" algn="l"/>
              </a:tabLst>
            </a:pPr>
            <a:r>
              <a:rPr lang="cs-CZ" sz="2400" dirty="0"/>
              <a:t>Záloha nebude poskytnuta v případě, že termín realizace projektu vypršel PŘED nebo KE DNI nabytí účinnosti smlouvy.</a:t>
            </a:r>
          </a:p>
          <a:p>
            <a:pPr marL="355600" lvl="1">
              <a:spcBef>
                <a:spcPts val="300"/>
              </a:spcBef>
              <a:spcAft>
                <a:spcPts val="300"/>
              </a:spcAft>
              <a:tabLst>
                <a:tab pos="355600" algn="l"/>
              </a:tabLst>
            </a:pPr>
            <a:endParaRPr lang="cs-CZ" sz="2400" b="1" dirty="0"/>
          </a:p>
          <a:p>
            <a:pPr marL="360363" lvl="1" indent="-360363">
              <a:spcBef>
                <a:spcPts val="300"/>
              </a:spcBef>
              <a:spcAft>
                <a:spcPts val="300"/>
              </a:spcAft>
              <a:buFont typeface="+mj-lt"/>
              <a:buAutoNum type="arabicParenR" startAt="2"/>
              <a:tabLst>
                <a:tab pos="355600" algn="l"/>
              </a:tabLst>
            </a:pPr>
            <a:r>
              <a:rPr lang="cs-CZ" sz="2400" b="1" dirty="0"/>
              <a:t>Po skončení realizace projektu, na základě odsouhlasení správnosti předloženého závěrečného vypořádání dotace.</a:t>
            </a:r>
          </a:p>
        </p:txBody>
      </p:sp>
      <p:pic>
        <p:nvPicPr>
          <p:cNvPr id="5" name="Obrázek 4" descr="Obsah obrázku text, Písmo, logo, Grafika&#10;&#10;Obsah generovaný pomocí AI může být nesprávný.">
            <a:extLst>
              <a:ext uri="{FF2B5EF4-FFF2-40B4-BE49-F238E27FC236}">
                <a16:creationId xmlns:a16="http://schemas.microsoft.com/office/drawing/2014/main" id="{61BD8149-2834-8147-274A-53BD41FF1A2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17319" y="606094"/>
            <a:ext cx="1000125" cy="39243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62345086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5151E70-FC77-F413-EFF9-A523E48C64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>
            <a:extLst>
              <a:ext uri="{FF2B5EF4-FFF2-40B4-BE49-F238E27FC236}">
                <a16:creationId xmlns:a16="http://schemas.microsoft.com/office/drawing/2014/main" id="{6AF3CA42-2C43-3830-F379-6B4625762BDA}"/>
              </a:ext>
            </a:extLst>
          </p:cNvPr>
          <p:cNvSpPr txBox="1"/>
          <p:nvPr/>
        </p:nvSpPr>
        <p:spPr>
          <a:xfrm>
            <a:off x="544944" y="411440"/>
            <a:ext cx="9245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3200" b="1" dirty="0">
                <a:solidFill>
                  <a:srgbClr val="002060"/>
                </a:solidFill>
              </a:rPr>
              <a:t>PODPOŘENÉ PROJEKTY</a:t>
            </a:r>
          </a:p>
        </p:txBody>
      </p:sp>
      <p:sp>
        <p:nvSpPr>
          <p:cNvPr id="3" name="TextovéPole 2">
            <a:extLst>
              <a:ext uri="{FF2B5EF4-FFF2-40B4-BE49-F238E27FC236}">
                <a16:creationId xmlns:a16="http://schemas.microsoft.com/office/drawing/2014/main" id="{ECAACAF0-CDF4-D708-FD5A-CDAA6D7075E4}"/>
              </a:ext>
            </a:extLst>
          </p:cNvPr>
          <p:cNvSpPr txBox="1"/>
          <p:nvPr/>
        </p:nvSpPr>
        <p:spPr>
          <a:xfrm>
            <a:off x="442191" y="1018079"/>
            <a:ext cx="11307618" cy="55399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cs-CZ" sz="2400" b="1" cap="all" dirty="0">
                <a:solidFill>
                  <a:srgbClr val="002060"/>
                </a:solidFill>
              </a:rPr>
              <a:t>Závěrečné vypořádání dotace: </a:t>
            </a:r>
          </a:p>
          <a:p>
            <a:pPr algn="just"/>
            <a:r>
              <a:rPr lang="cs-CZ" sz="2400" dirty="0"/>
              <a:t>Dle podmínek Statutu Dotačního fondu Libereckého kraje jsou od roku 2026 nové způsoby pro vyúčtování/vypořádání dotace. Způsoby vypořádání jsou uvedeny také ve smlouvě o poskytnutí dotace.</a:t>
            </a:r>
          </a:p>
          <a:p>
            <a:pPr marL="342900" indent="-342900" algn="just">
              <a:buFont typeface="Arial" panose="020B0604020202020204" pitchFamily="34" charset="0"/>
              <a:buChar char="•"/>
              <a:tabLst>
                <a:tab pos="355600" algn="l"/>
              </a:tabLst>
            </a:pPr>
            <a:r>
              <a:rPr lang="cs-CZ" sz="2400" b="1" dirty="0"/>
              <a:t>Dotace do výše 50.000 Kč </a:t>
            </a:r>
            <a:r>
              <a:rPr lang="cs-CZ" sz="2400" dirty="0"/>
              <a:t>(včetně): příjemce předloží</a:t>
            </a:r>
            <a:r>
              <a:rPr lang="cs-CZ" sz="2400" b="1" dirty="0"/>
              <a:t> pouze formulář závěrečného vyúčtování projektu</a:t>
            </a:r>
            <a:r>
              <a:rPr lang="cs-CZ" sz="2400" dirty="0"/>
              <a:t>. </a:t>
            </a:r>
          </a:p>
          <a:p>
            <a:pPr marL="342900" indent="-342900" algn="just">
              <a:spcBef>
                <a:spcPts val="1200"/>
              </a:spcBef>
              <a:buFont typeface="Arial" panose="020B0604020202020204" pitchFamily="34" charset="0"/>
              <a:buChar char="•"/>
              <a:tabLst>
                <a:tab pos="355600" algn="l"/>
              </a:tabLst>
            </a:pPr>
            <a:r>
              <a:rPr lang="cs-CZ" sz="2400" b="1" dirty="0"/>
              <a:t>Dotace převyšuje 50.000 Kč</a:t>
            </a:r>
            <a:r>
              <a:rPr lang="cs-CZ" sz="2400" dirty="0"/>
              <a:t>:</a:t>
            </a:r>
            <a:r>
              <a:rPr lang="cs-CZ" sz="2400" b="1" dirty="0"/>
              <a:t> </a:t>
            </a:r>
            <a:r>
              <a:rPr lang="cs-CZ" sz="2400" dirty="0"/>
              <a:t>příjemce předloží </a:t>
            </a:r>
            <a:r>
              <a:rPr lang="cs-CZ" sz="2400" b="1" dirty="0"/>
              <a:t>formulář závěrečného vyúčtování projektu </a:t>
            </a:r>
            <a:r>
              <a:rPr lang="cs-CZ" sz="2400" dirty="0"/>
              <a:t>a </a:t>
            </a:r>
            <a:r>
              <a:rPr lang="cs-CZ" sz="2400" u="sng" dirty="0"/>
              <a:t>současně</a:t>
            </a:r>
            <a:r>
              <a:rPr lang="cs-CZ" sz="2400" dirty="0"/>
              <a:t> </a:t>
            </a:r>
            <a:r>
              <a:rPr lang="cs-CZ" sz="2400" b="1" dirty="0"/>
              <a:t>předloží sestavu z účetního softwaru</a:t>
            </a:r>
            <a:r>
              <a:rPr lang="cs-CZ" sz="2400" dirty="0"/>
              <a:t>, tzn. výpis jednotlivých účetních záznamů z účetního deníku/účetní knihy (tzn. kompletní proúčtování), </a:t>
            </a:r>
            <a:r>
              <a:rPr lang="cs-CZ" sz="2400" b="1" dirty="0"/>
              <a:t>formou oddělené průkazné účetní evidence</a:t>
            </a:r>
            <a:r>
              <a:rPr lang="cs-CZ" sz="2400" dirty="0"/>
              <a:t>. K závěrečné zprávě a závěrečnému vyúčtování projektu budou </a:t>
            </a:r>
            <a:r>
              <a:rPr lang="cs-CZ" sz="2400" b="1" dirty="0"/>
              <a:t>připojeny i kopie prvotních daňových/účetních dokladů a dokladů </a:t>
            </a:r>
            <a:r>
              <a:rPr lang="cs-CZ" sz="2400" dirty="0"/>
              <a:t>o jejich zaplacení vystavených </a:t>
            </a:r>
            <a:r>
              <a:rPr lang="cs-CZ" sz="2400" b="1" dirty="0"/>
              <a:t>na částku od 80.000 Kč bez DPH</a:t>
            </a:r>
            <a:r>
              <a:rPr lang="cs-CZ" sz="2400" dirty="0"/>
              <a:t>. Tato povinnost předkládání dokladů na částku od 80.000 Kč se netýká mzdových výdajů, včetně zákonných odvodů.</a:t>
            </a:r>
          </a:p>
        </p:txBody>
      </p:sp>
      <p:pic>
        <p:nvPicPr>
          <p:cNvPr id="5" name="Obrázek 4" descr="Obsah obrázku text, Písmo, logo, Grafika&#10;&#10;Obsah generovaný pomocí AI může být nesprávný.">
            <a:extLst>
              <a:ext uri="{FF2B5EF4-FFF2-40B4-BE49-F238E27FC236}">
                <a16:creationId xmlns:a16="http://schemas.microsoft.com/office/drawing/2014/main" id="{983CA1DF-0D97-19F9-1CA1-4FB486AE704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00446" y="625649"/>
            <a:ext cx="1000125" cy="39243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1138815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E13E37F-CB84-3AB6-6713-4C0FBA2459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BCEF53B-DCAF-4AEF-CCFD-733C792754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9331036" cy="817130"/>
          </a:xfrm>
        </p:spPr>
        <p:txBody>
          <a:bodyPr>
            <a:normAutofit/>
          </a:bodyPr>
          <a:lstStyle/>
          <a:p>
            <a:pPr algn="ctr"/>
            <a:r>
              <a:rPr lang="cs-CZ" sz="3200" b="1" dirty="0">
                <a:solidFill>
                  <a:srgbClr val="002060"/>
                </a:solidFill>
                <a:latin typeface="+mn-lt"/>
                <a:ea typeface="+mn-ea"/>
                <a:cs typeface="+mn-cs"/>
              </a:rPr>
              <a:t>PODPOŘENÉ PROJEKTY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A6B60EED-5D06-4E22-41B0-D6254583AF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8127" y="1366982"/>
            <a:ext cx="10515600" cy="4913745"/>
          </a:xfrm>
        </p:spPr>
        <p:txBody>
          <a:bodyPr>
            <a:noAutofit/>
          </a:bodyPr>
          <a:lstStyle/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  <a:tabLst>
                <a:tab pos="355600" algn="l"/>
              </a:tabLst>
            </a:pPr>
            <a:r>
              <a:rPr lang="cs-CZ" sz="2400" b="1" cap="all" dirty="0">
                <a:solidFill>
                  <a:srgbClr val="002060"/>
                </a:solidFill>
              </a:rPr>
              <a:t>Závěrečné vypořádání dotace: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  <a:tabLst>
                <a:tab pos="355600" algn="l"/>
              </a:tabLst>
            </a:pPr>
            <a:r>
              <a:rPr lang="cs-CZ" sz="2400" b="1" dirty="0"/>
              <a:t>Sestavy z účetního softwaru </a:t>
            </a:r>
            <a:r>
              <a:rPr lang="cs-CZ" sz="2400" dirty="0"/>
              <a:t>musí být exportovány z účetního softwaru, musí obsahovat úplné údaje za kontrolované období a musí být průkazné ve smyslu zákona č. 563/1991 Sb., o účetnictví a zákona č. 320/2001 Sb., o finanční kontrole.</a:t>
            </a:r>
          </a:p>
          <a:p>
            <a:pPr marL="0" indent="0" algn="just">
              <a:lnSpc>
                <a:spcPct val="100000"/>
              </a:lnSpc>
              <a:spcBef>
                <a:spcPts val="1200"/>
              </a:spcBef>
              <a:buNone/>
              <a:tabLst>
                <a:tab pos="355600" algn="l"/>
              </a:tabLst>
            </a:pPr>
            <a:r>
              <a:rPr lang="cs-CZ" sz="2400" b="1" dirty="0"/>
              <a:t>Účetní sestavy, musí obsahovat</a:t>
            </a:r>
            <a:r>
              <a:rPr lang="cs-CZ" sz="2400" dirty="0"/>
              <a:t>: </a:t>
            </a:r>
          </a:p>
          <a:p>
            <a:pPr marL="360363" indent="0" algn="just">
              <a:lnSpc>
                <a:spcPct val="100000"/>
              </a:lnSpc>
              <a:spcBef>
                <a:spcPts val="0"/>
              </a:spcBef>
              <a:buNone/>
              <a:tabLst>
                <a:tab pos="355600" algn="l"/>
              </a:tabLst>
            </a:pPr>
            <a:r>
              <a:rPr lang="cs-CZ" sz="2400" dirty="0"/>
              <a:t>a) celkové výdaje/náklady po jednotlivých účetních dokladech;</a:t>
            </a:r>
          </a:p>
          <a:p>
            <a:pPr marL="360363" indent="0" algn="just">
              <a:lnSpc>
                <a:spcPct val="100000"/>
              </a:lnSpc>
              <a:spcBef>
                <a:spcPts val="0"/>
              </a:spcBef>
              <a:buNone/>
              <a:tabLst>
                <a:tab pos="355600" algn="l"/>
              </a:tabLst>
            </a:pPr>
            <a:r>
              <a:rPr lang="cs-CZ" sz="2400" dirty="0"/>
              <a:t>b) celkové příjmy/výnosy po jednotlivých účetních dokladech;</a:t>
            </a:r>
          </a:p>
          <a:p>
            <a:pPr marL="360363" indent="0" algn="just">
              <a:lnSpc>
                <a:spcPct val="100000"/>
              </a:lnSpc>
              <a:spcBef>
                <a:spcPts val="0"/>
              </a:spcBef>
              <a:buNone/>
              <a:tabLst>
                <a:tab pos="355600" algn="l"/>
              </a:tabLst>
            </a:pPr>
            <a:r>
              <a:rPr lang="cs-CZ" sz="2400" dirty="0"/>
              <a:t>c) analyticky oddělené zaúčtování dotace;</a:t>
            </a:r>
          </a:p>
          <a:p>
            <a:pPr marL="360363" indent="0" algn="just">
              <a:lnSpc>
                <a:spcPct val="100000"/>
              </a:lnSpc>
              <a:spcBef>
                <a:spcPts val="0"/>
              </a:spcBef>
              <a:buNone/>
              <a:tabLst>
                <a:tab pos="355600" algn="l"/>
              </a:tabLst>
            </a:pPr>
            <a:r>
              <a:rPr lang="cs-CZ" sz="2400" dirty="0"/>
              <a:t>d) datum úhrady jednotlivých účetních dokladů celého projektu. </a:t>
            </a:r>
          </a:p>
          <a:p>
            <a:pPr marL="360363" indent="0" algn="just">
              <a:lnSpc>
                <a:spcPct val="100000"/>
              </a:lnSpc>
              <a:spcBef>
                <a:spcPts val="0"/>
              </a:spcBef>
              <a:buNone/>
              <a:tabLst>
                <a:tab pos="355600" algn="l"/>
              </a:tabLst>
            </a:pPr>
            <a:endParaRPr lang="cs-CZ" sz="2400" dirty="0"/>
          </a:p>
          <a:p>
            <a:pPr marL="360363" indent="0" algn="just">
              <a:lnSpc>
                <a:spcPct val="100000"/>
              </a:lnSpc>
              <a:spcBef>
                <a:spcPts val="0"/>
              </a:spcBef>
              <a:buNone/>
              <a:tabLst>
                <a:tab pos="355600" algn="l"/>
              </a:tabLst>
            </a:pPr>
            <a:endParaRPr lang="cs-CZ" sz="2400" dirty="0"/>
          </a:p>
        </p:txBody>
      </p:sp>
      <p:pic>
        <p:nvPicPr>
          <p:cNvPr id="5" name="Obrázek 4" descr="Obsah obrázku text, Písmo, logo, Grafika&#10;&#10;Obsah generovaný pomocí AI může být nesprávný.">
            <a:extLst>
              <a:ext uri="{FF2B5EF4-FFF2-40B4-BE49-F238E27FC236}">
                <a16:creationId xmlns:a16="http://schemas.microsoft.com/office/drawing/2014/main" id="{7D668BE7-838A-BE57-B39C-20F833FC472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72737" y="577273"/>
            <a:ext cx="1000125" cy="39243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67965819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A5B5992-E16C-43C3-B794-F2B7542E89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9331036" cy="844838"/>
          </a:xfrm>
        </p:spPr>
        <p:txBody>
          <a:bodyPr>
            <a:noAutofit/>
          </a:bodyPr>
          <a:lstStyle/>
          <a:p>
            <a:pPr algn="ctr">
              <a:lnSpc>
                <a:spcPct val="100000"/>
              </a:lnSpc>
            </a:pPr>
            <a:r>
              <a:rPr lang="cs-CZ" sz="2800" b="1" cap="all" dirty="0">
                <a:solidFill>
                  <a:srgbClr val="002060"/>
                </a:solidFill>
                <a:latin typeface="+mn-lt"/>
                <a:ea typeface="+mn-ea"/>
                <a:cs typeface="+mn-cs"/>
              </a:rPr>
              <a:t>Program 4.4</a:t>
            </a:r>
            <a:br>
              <a:rPr lang="cs-CZ" sz="2800" b="1" cap="all" dirty="0">
                <a:solidFill>
                  <a:srgbClr val="002060"/>
                </a:solidFill>
                <a:latin typeface="+mn-lt"/>
                <a:ea typeface="+mn-ea"/>
                <a:cs typeface="+mn-cs"/>
              </a:rPr>
            </a:br>
            <a:r>
              <a:rPr lang="cs-CZ" sz="2800" b="1" cap="all" dirty="0">
                <a:solidFill>
                  <a:srgbClr val="002060"/>
                </a:solidFill>
                <a:latin typeface="+mn-lt"/>
                <a:ea typeface="+mn-ea"/>
                <a:cs typeface="+mn-cs"/>
              </a:rPr>
              <a:t>soutěže a podpora talentovaných dětí a mládeže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79917E4E-F2BA-F1EB-B4B8-1FDC257528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69875" lvl="0" indent="-269875">
              <a:spcBef>
                <a:spcPct val="20000"/>
              </a:spcBef>
              <a:tabLst>
                <a:tab pos="3582988" algn="l"/>
              </a:tabLst>
            </a:pPr>
            <a:r>
              <a:rPr lang="cs-CZ" kern="0" dirty="0">
                <a:solidFill>
                  <a:srgbClr val="000000"/>
                </a:solidFill>
              </a:rPr>
              <a:t>celkový objem	</a:t>
            </a:r>
            <a:r>
              <a:rPr lang="cs-CZ" b="1" kern="0" dirty="0">
                <a:solidFill>
                  <a:srgbClr val="000000"/>
                </a:solidFill>
              </a:rPr>
              <a:t>500.000 Kč</a:t>
            </a:r>
          </a:p>
          <a:p>
            <a:pPr marL="269875" lvl="0" indent="-269875">
              <a:spcBef>
                <a:spcPct val="20000"/>
              </a:spcBef>
              <a:tabLst>
                <a:tab pos="3582988" algn="l"/>
              </a:tabLst>
            </a:pPr>
            <a:r>
              <a:rPr lang="cs-CZ" kern="0" dirty="0">
                <a:solidFill>
                  <a:srgbClr val="000000"/>
                </a:solidFill>
              </a:rPr>
              <a:t>minimální dotace	</a:t>
            </a:r>
            <a:r>
              <a:rPr lang="cs-CZ" b="1" kern="0" dirty="0">
                <a:solidFill>
                  <a:srgbClr val="000000"/>
                </a:solidFill>
              </a:rPr>
              <a:t>20.000 Kč</a:t>
            </a:r>
            <a:endParaRPr lang="cs-CZ" kern="0" dirty="0">
              <a:solidFill>
                <a:srgbClr val="000000"/>
              </a:solidFill>
            </a:endParaRPr>
          </a:p>
          <a:p>
            <a:pPr marL="269875" lvl="0" indent="-269875">
              <a:spcBef>
                <a:spcPct val="20000"/>
              </a:spcBef>
              <a:tabLst>
                <a:tab pos="3582988" algn="l"/>
              </a:tabLst>
            </a:pPr>
            <a:r>
              <a:rPr lang="cs-CZ" kern="0" dirty="0">
                <a:solidFill>
                  <a:srgbClr val="000000"/>
                </a:solidFill>
              </a:rPr>
              <a:t>maximální dotace</a:t>
            </a:r>
            <a:r>
              <a:rPr lang="cs-CZ" b="1" kern="0" dirty="0">
                <a:solidFill>
                  <a:srgbClr val="000000"/>
                </a:solidFill>
              </a:rPr>
              <a:t>	50.000 Kč</a:t>
            </a:r>
          </a:p>
          <a:p>
            <a:pPr marL="269875" lvl="0" indent="-269875">
              <a:spcBef>
                <a:spcPct val="20000"/>
              </a:spcBef>
              <a:tabLst>
                <a:tab pos="3582988" algn="l"/>
              </a:tabLst>
            </a:pPr>
            <a:r>
              <a:rPr lang="cs-CZ" dirty="0">
                <a:ea typeface="Times New Roman" panose="02020603050405020304" pitchFamily="18" charset="0"/>
              </a:rPr>
              <a:t>účel podpory: 	Zlepšení podmínek pro práci s nadanými dětmi 	a mládeží </a:t>
            </a:r>
          </a:p>
          <a:p>
            <a:pPr marL="0" lvl="0" indent="0">
              <a:spcBef>
                <a:spcPct val="20000"/>
              </a:spcBef>
              <a:buNone/>
              <a:tabLst>
                <a:tab pos="3582988" algn="l"/>
              </a:tabLst>
            </a:pPr>
            <a:endParaRPr lang="cs-CZ" dirty="0">
              <a:ea typeface="Times New Roman" panose="02020603050405020304" pitchFamily="18" charset="0"/>
            </a:endParaRPr>
          </a:p>
        </p:txBody>
      </p:sp>
      <p:pic>
        <p:nvPicPr>
          <p:cNvPr id="5" name="Obrázek 4" descr="Obsah obrázku text, Písmo, logo, Grafika&#10;&#10;Obsah generovaný pomocí AI může být nesprávný.">
            <a:extLst>
              <a:ext uri="{FF2B5EF4-FFF2-40B4-BE49-F238E27FC236}">
                <a16:creationId xmlns:a16="http://schemas.microsoft.com/office/drawing/2014/main" id="{49D15E97-CEF5-AF0C-9D50-5A06205C562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72737" y="591330"/>
            <a:ext cx="1000125" cy="39243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00008473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B7E4316-EF98-9A10-1CAB-FDCFBF9612E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C2C133C-1C5B-9CD1-5F39-A4A5E760D7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9331036" cy="844838"/>
          </a:xfrm>
        </p:spPr>
        <p:txBody>
          <a:bodyPr>
            <a:noAutofit/>
          </a:bodyPr>
          <a:lstStyle/>
          <a:p>
            <a:pPr algn="ctr">
              <a:lnSpc>
                <a:spcPct val="100000"/>
              </a:lnSpc>
            </a:pPr>
            <a:r>
              <a:rPr lang="cs-CZ" sz="2800" b="1" cap="all" dirty="0">
                <a:solidFill>
                  <a:srgbClr val="002060"/>
                </a:solidFill>
                <a:latin typeface="+mn-lt"/>
                <a:ea typeface="+mn-ea"/>
                <a:cs typeface="+mn-cs"/>
              </a:rPr>
              <a:t>Program 4.4</a:t>
            </a:r>
            <a:br>
              <a:rPr lang="cs-CZ" sz="2800" b="1" cap="all" dirty="0">
                <a:solidFill>
                  <a:srgbClr val="002060"/>
                </a:solidFill>
                <a:latin typeface="+mn-lt"/>
                <a:ea typeface="+mn-ea"/>
                <a:cs typeface="+mn-cs"/>
              </a:rPr>
            </a:br>
            <a:r>
              <a:rPr lang="cs-CZ" sz="2800" b="1" cap="all" dirty="0">
                <a:solidFill>
                  <a:srgbClr val="002060"/>
                </a:solidFill>
                <a:latin typeface="+mn-lt"/>
                <a:ea typeface="+mn-ea"/>
                <a:cs typeface="+mn-cs"/>
              </a:rPr>
              <a:t>soutěže a podpora talentovaných dětí a mládeže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FE922A7-97E8-71B2-03E4-8C6A7DB826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spcBef>
                <a:spcPct val="20000"/>
              </a:spcBef>
              <a:buClr>
                <a:srgbClr val="A7143F"/>
              </a:buClr>
              <a:buNone/>
              <a:tabLst>
                <a:tab pos="3051175" algn="l"/>
              </a:tabLst>
            </a:pPr>
            <a:r>
              <a:rPr lang="cs-CZ" b="1" kern="0" dirty="0"/>
              <a:t>Způsobilí žadatelé</a:t>
            </a:r>
            <a:r>
              <a:rPr lang="cs-CZ" kern="0" dirty="0"/>
              <a:t>:</a:t>
            </a:r>
            <a:r>
              <a:rPr lang="cs-CZ" b="1" kern="0" dirty="0"/>
              <a:t>	</a:t>
            </a:r>
          </a:p>
          <a:p>
            <a:pPr marL="0" indent="0">
              <a:spcBef>
                <a:spcPct val="20000"/>
              </a:spcBef>
              <a:buClr>
                <a:srgbClr val="A7143F"/>
              </a:buClr>
              <a:buNone/>
              <a:tabLst>
                <a:tab pos="3051175" algn="l"/>
              </a:tabLst>
            </a:pPr>
            <a:r>
              <a:rPr lang="cs-CZ" kern="0" dirty="0"/>
              <a:t>Právnické osoby (nestátní neziskové organizace, obce, příspěvkové organizace obce aj.)</a:t>
            </a:r>
            <a:endParaRPr lang="cs-CZ" dirty="0"/>
          </a:p>
          <a:p>
            <a:pPr marL="0" lvl="0" indent="0">
              <a:spcBef>
                <a:spcPct val="20000"/>
              </a:spcBef>
              <a:buClr>
                <a:srgbClr val="A7143F"/>
              </a:buClr>
              <a:buNone/>
              <a:tabLst>
                <a:tab pos="3051175" algn="l"/>
              </a:tabLst>
            </a:pPr>
            <a:endParaRPr lang="cs-CZ" b="1" kern="0" dirty="0"/>
          </a:p>
          <a:p>
            <a:pPr marL="0" lvl="0" indent="0">
              <a:spcBef>
                <a:spcPct val="20000"/>
              </a:spcBef>
              <a:buClr>
                <a:srgbClr val="A7143F"/>
              </a:buClr>
              <a:buNone/>
              <a:tabLst>
                <a:tab pos="3051175" algn="l"/>
              </a:tabLst>
            </a:pPr>
            <a:r>
              <a:rPr lang="cs-CZ" b="1" kern="0" dirty="0"/>
              <a:t>Nezpůsobilí žadatelé:</a:t>
            </a:r>
            <a:r>
              <a:rPr lang="cs-CZ" kern="0" dirty="0"/>
              <a:t>	</a:t>
            </a:r>
          </a:p>
          <a:p>
            <a:pPr marL="342900" lvl="0" indent="-342900" algn="just">
              <a:spcBef>
                <a:spcPct val="20000"/>
              </a:spcBef>
              <a:tabLst>
                <a:tab pos="3051175" algn="l"/>
              </a:tabLst>
            </a:pPr>
            <a:r>
              <a:rPr lang="cs-CZ" kern="0" dirty="0"/>
              <a:t>Fyzické osoby, fyzické osoby podnikající podle živnostenského zákona</a:t>
            </a:r>
          </a:p>
          <a:p>
            <a:pPr marL="342900" lvl="0" indent="-342900" algn="just">
              <a:spcBef>
                <a:spcPct val="20000"/>
              </a:spcBef>
              <a:tabLst>
                <a:tab pos="3051175" algn="l"/>
              </a:tabLst>
            </a:pPr>
            <a:r>
              <a:rPr lang="cs-CZ" kern="0" dirty="0"/>
              <a:t>Příspěvkové organizace zřizované Libereckým krajem</a:t>
            </a:r>
          </a:p>
        </p:txBody>
      </p:sp>
      <p:pic>
        <p:nvPicPr>
          <p:cNvPr id="5" name="Obrázek 4" descr="Obsah obrázku text, Písmo, logo, Grafika&#10;&#10;Obsah generovaný pomocí AI může být nesprávný.">
            <a:extLst>
              <a:ext uri="{FF2B5EF4-FFF2-40B4-BE49-F238E27FC236}">
                <a16:creationId xmlns:a16="http://schemas.microsoft.com/office/drawing/2014/main" id="{9DC3B4E7-D2AE-6656-8146-094A2E746C7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53675" y="681037"/>
            <a:ext cx="1000125" cy="39243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95213409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3EB3425-4ABB-A8AB-1CC1-CC476BAD703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BE592E9-50AB-C279-C6E2-6B5318CEF0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9625300" cy="844838"/>
          </a:xfrm>
        </p:spPr>
        <p:txBody>
          <a:bodyPr>
            <a:noAutofit/>
          </a:bodyPr>
          <a:lstStyle/>
          <a:p>
            <a:pPr algn="ctr">
              <a:lnSpc>
                <a:spcPct val="100000"/>
              </a:lnSpc>
            </a:pPr>
            <a:r>
              <a:rPr lang="cs-CZ" sz="2800" b="1" cap="all" dirty="0">
                <a:solidFill>
                  <a:srgbClr val="002060"/>
                </a:solidFill>
                <a:latin typeface="+mn-lt"/>
                <a:ea typeface="+mn-ea"/>
                <a:cs typeface="+mn-cs"/>
              </a:rPr>
              <a:t>Program 4.4</a:t>
            </a:r>
            <a:br>
              <a:rPr lang="cs-CZ" sz="2800" b="1" cap="all" dirty="0">
                <a:solidFill>
                  <a:srgbClr val="002060"/>
                </a:solidFill>
                <a:latin typeface="+mn-lt"/>
                <a:ea typeface="+mn-ea"/>
                <a:cs typeface="+mn-cs"/>
              </a:rPr>
            </a:br>
            <a:r>
              <a:rPr lang="cs-CZ" sz="2800" b="1" cap="all" dirty="0">
                <a:solidFill>
                  <a:srgbClr val="002060"/>
                </a:solidFill>
                <a:latin typeface="+mn-lt"/>
                <a:ea typeface="+mn-ea"/>
                <a:cs typeface="+mn-cs"/>
              </a:rPr>
              <a:t>soutěže a podpora talentovaných dětí a mládeže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A952604-8C5D-7042-72CF-BE92D9A58B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48025" y="1376217"/>
            <a:ext cx="10515600" cy="4862686"/>
          </a:xfrm>
        </p:spPr>
        <p:txBody>
          <a:bodyPr>
            <a:normAutofit fontScale="25000" lnSpcReduction="20000"/>
          </a:bodyPr>
          <a:lstStyle/>
          <a:p>
            <a:pPr marL="0" lvl="0" indent="0" algn="just">
              <a:lnSpc>
                <a:spcPct val="120000"/>
              </a:lnSpc>
              <a:spcBef>
                <a:spcPts val="600"/>
              </a:spcBef>
              <a:buNone/>
              <a:tabLst>
                <a:tab pos="3051175" algn="l"/>
              </a:tabLst>
            </a:pPr>
            <a:r>
              <a:rPr lang="cs-CZ" sz="8600" b="1" cap="all" dirty="0"/>
              <a:t>Způsobilé výdaje </a:t>
            </a:r>
          </a:p>
          <a:p>
            <a:pPr marL="285750" indent="-285750" algn="just">
              <a:lnSpc>
                <a:spcPct val="120000"/>
              </a:lnSpc>
              <a:spcBef>
                <a:spcPts val="600"/>
              </a:spcBef>
              <a:tabLst>
                <a:tab pos="3051175" algn="l"/>
              </a:tabLst>
            </a:pPr>
            <a:r>
              <a:rPr lang="cs-CZ" sz="9600" b="1" dirty="0"/>
              <a:t>Drobný dlouhodobý hmotný i nehmotný majetek</a:t>
            </a:r>
          </a:p>
          <a:p>
            <a:pPr marL="285750" indent="-285750" algn="just">
              <a:lnSpc>
                <a:spcPct val="120000"/>
              </a:lnSpc>
              <a:spcBef>
                <a:spcPts val="600"/>
              </a:spcBef>
              <a:tabLst>
                <a:tab pos="3051175" algn="l"/>
              </a:tabLst>
            </a:pPr>
            <a:r>
              <a:rPr lang="cs-CZ" sz="9600" b="1" dirty="0"/>
              <a:t>Nákup služeb</a:t>
            </a:r>
            <a:endParaRPr lang="cs-CZ" sz="9600" dirty="0"/>
          </a:p>
          <a:p>
            <a:pPr marL="285750" lvl="0" indent="-285750" algn="just">
              <a:lnSpc>
                <a:spcPct val="120000"/>
              </a:lnSpc>
              <a:spcBef>
                <a:spcPts val="600"/>
              </a:spcBef>
              <a:tabLst>
                <a:tab pos="3051175" algn="l"/>
              </a:tabLst>
            </a:pPr>
            <a:r>
              <a:rPr lang="cs-CZ" sz="9600" b="1" dirty="0"/>
              <a:t>Nákup materiálu</a:t>
            </a:r>
          </a:p>
          <a:p>
            <a:pPr marL="285750" lvl="0" indent="-285750" algn="just">
              <a:lnSpc>
                <a:spcPct val="120000"/>
              </a:lnSpc>
              <a:spcBef>
                <a:spcPts val="600"/>
              </a:spcBef>
              <a:tabLst>
                <a:tab pos="3051175" algn="l"/>
              </a:tabLst>
            </a:pPr>
            <a:r>
              <a:rPr lang="cs-CZ" sz="9600" b="1" dirty="0"/>
              <a:t>Osobní náklady</a:t>
            </a:r>
            <a:r>
              <a:rPr lang="cs-CZ" sz="8600" dirty="0"/>
              <a:t> </a:t>
            </a:r>
            <a:r>
              <a:rPr lang="cs-CZ" sz="6200" i="1" dirty="0"/>
              <a:t>Jsou uznatelné pouze pracovně-právní vztahy, které jsou definovány v zákoně č. 262/2006 Sb., zákoník práce, podle § 2 a 3 a jsou uzavřeny písemně (pracovní smlouvy, dohody o provedení práce, dohody o provedení pracovní činnosti)</a:t>
            </a:r>
            <a:r>
              <a:rPr lang="cs-CZ" sz="6200" dirty="0"/>
              <a:t>.</a:t>
            </a:r>
            <a:r>
              <a:rPr lang="cs-CZ" sz="5000" dirty="0"/>
              <a:t> </a:t>
            </a:r>
            <a:endParaRPr lang="cs-CZ" sz="5000" u="sng" dirty="0"/>
          </a:p>
          <a:p>
            <a:pPr marL="0" indent="0" algn="just">
              <a:spcBef>
                <a:spcPts val="300"/>
              </a:spcBef>
              <a:buNone/>
              <a:tabLst>
                <a:tab pos="3051175" algn="l"/>
              </a:tabLst>
            </a:pPr>
            <a:endParaRPr lang="cs-CZ" sz="1300" dirty="0"/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  <a:tabLst>
                <a:tab pos="3051175" algn="l"/>
              </a:tabLst>
            </a:pPr>
            <a:r>
              <a:rPr lang="cs-CZ" sz="9600" dirty="0"/>
              <a:t>Jsou pouze takové výdaje, které jsou prokazatelně využité ve prospěch cílové skupiny projektu a jsou nezbytné pro zabezpečení projektu. Musí být přiměřené – musí odpovídat cenám obvyklým v místě a čase a musí být v souladu s principy účelnosti, efektivnosti a hospodárnosti. </a:t>
            </a:r>
          </a:p>
          <a:p>
            <a:pPr marL="0" lvl="0" indent="0" algn="just">
              <a:lnSpc>
                <a:spcPct val="120000"/>
              </a:lnSpc>
              <a:spcBef>
                <a:spcPts val="0"/>
              </a:spcBef>
              <a:buNone/>
              <a:tabLst>
                <a:tab pos="3051175" algn="l"/>
              </a:tabLst>
            </a:pPr>
            <a:r>
              <a:rPr lang="cs-CZ" sz="9600" b="1" dirty="0">
                <a:solidFill>
                  <a:srgbClr val="C00000"/>
                </a:solidFill>
              </a:rPr>
              <a:t>Správce programu si vyhrazuje právo rozhodnout a konečné způsobilosti výdajů projektu.</a:t>
            </a:r>
          </a:p>
        </p:txBody>
      </p:sp>
      <p:pic>
        <p:nvPicPr>
          <p:cNvPr id="5" name="Obrázek 4" descr="Obsah obrázku text, Písmo, logo, Grafika&#10;&#10;Obsah generovaný pomocí AI může být nesprávný.">
            <a:extLst>
              <a:ext uri="{FF2B5EF4-FFF2-40B4-BE49-F238E27FC236}">
                <a16:creationId xmlns:a16="http://schemas.microsoft.com/office/drawing/2014/main" id="{0DFFDA52-E129-4356-541A-2E69338E7DF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63500" y="443606"/>
            <a:ext cx="1000125" cy="39243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57833099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12DC6AA-FFC1-4A58-2033-0EF35C27069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4C4CC92-5093-BA36-6CF9-FAF244777D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9331036" cy="844838"/>
          </a:xfrm>
        </p:spPr>
        <p:txBody>
          <a:bodyPr>
            <a:noAutofit/>
          </a:bodyPr>
          <a:lstStyle/>
          <a:p>
            <a:pPr algn="ctr">
              <a:lnSpc>
                <a:spcPct val="100000"/>
              </a:lnSpc>
            </a:pPr>
            <a:r>
              <a:rPr lang="cs-CZ" sz="2800" b="1" cap="all" dirty="0">
                <a:solidFill>
                  <a:srgbClr val="002060"/>
                </a:solidFill>
                <a:latin typeface="+mn-lt"/>
                <a:ea typeface="+mn-ea"/>
                <a:cs typeface="+mn-cs"/>
              </a:rPr>
              <a:t>Program 4.4</a:t>
            </a:r>
            <a:br>
              <a:rPr lang="cs-CZ" sz="2800" b="1" cap="all" dirty="0">
                <a:solidFill>
                  <a:srgbClr val="002060"/>
                </a:solidFill>
                <a:latin typeface="+mn-lt"/>
                <a:ea typeface="+mn-ea"/>
                <a:cs typeface="+mn-cs"/>
              </a:rPr>
            </a:br>
            <a:r>
              <a:rPr lang="cs-CZ" sz="2800" b="1" cap="all" dirty="0">
                <a:solidFill>
                  <a:srgbClr val="002060"/>
                </a:solidFill>
                <a:latin typeface="+mn-lt"/>
                <a:ea typeface="+mn-ea"/>
                <a:cs typeface="+mn-cs"/>
              </a:rPr>
              <a:t>soutěže a podpora talentovaných dětí a mládeže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DAEB5AB6-0A9F-390E-4CC8-A2649B81FB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51708"/>
            <a:ext cx="10515600" cy="4756727"/>
          </a:xfrm>
        </p:spPr>
        <p:txBody>
          <a:bodyPr>
            <a:normAutofit/>
          </a:bodyPr>
          <a:lstStyle/>
          <a:p>
            <a:pPr marL="0" lvl="0" indent="0" algn="just">
              <a:lnSpc>
                <a:spcPct val="120000"/>
              </a:lnSpc>
              <a:spcBef>
                <a:spcPts val="600"/>
              </a:spcBef>
              <a:buNone/>
              <a:tabLst>
                <a:tab pos="3051175" algn="l"/>
              </a:tabLst>
            </a:pPr>
            <a:r>
              <a:rPr lang="cs-CZ" sz="3300" b="1" cap="all" dirty="0"/>
              <a:t>nezpůsobilé výdaje </a:t>
            </a:r>
          </a:p>
          <a:p>
            <a:pPr marL="342900" lvl="0" indent="-342900" algn="just">
              <a:spcBef>
                <a:spcPts val="600"/>
              </a:spcBef>
              <a:spcAft>
                <a:spcPts val="600"/>
              </a:spcAft>
            </a:pPr>
            <a:r>
              <a:rPr lang="cs-CZ" b="1" dirty="0"/>
              <a:t>Investiční výdaje.</a:t>
            </a:r>
          </a:p>
          <a:p>
            <a:pPr marL="342900" lvl="0" indent="-342900" algn="just">
              <a:spcBef>
                <a:spcPts val="600"/>
              </a:spcBef>
              <a:spcAft>
                <a:spcPts val="600"/>
              </a:spcAft>
            </a:pPr>
            <a:r>
              <a:rPr lang="cs-CZ" b="1" dirty="0"/>
              <a:t>Výdaje za alkohol, tabák a výrobky z nich.</a:t>
            </a:r>
          </a:p>
          <a:p>
            <a:pPr marL="342900" lvl="0" indent="-342900" algn="just">
              <a:spcBef>
                <a:spcPts val="600"/>
              </a:spcBef>
              <a:spcAft>
                <a:spcPts val="600"/>
              </a:spcAft>
            </a:pPr>
            <a:r>
              <a:rPr lang="cs-CZ" b="1" dirty="0"/>
              <a:t>Výdaje na základě ústně uzavřených smluv.</a:t>
            </a:r>
            <a:endParaRPr lang="cs-CZ" dirty="0"/>
          </a:p>
          <a:p>
            <a:pPr marL="342900" lvl="0" indent="-342900" algn="just">
              <a:spcBef>
                <a:spcPts val="600"/>
              </a:spcBef>
              <a:spcAft>
                <a:spcPts val="600"/>
              </a:spcAft>
            </a:pPr>
            <a:r>
              <a:rPr lang="cs-CZ" b="1" dirty="0"/>
              <a:t>Výdaje za zpracování žádosti a administraci žádosti o dotaci.</a:t>
            </a:r>
          </a:p>
          <a:p>
            <a:pPr marL="342900" lvl="0" indent="-342900" algn="just">
              <a:spcBef>
                <a:spcPts val="600"/>
              </a:spcBef>
              <a:spcAft>
                <a:spcPts val="600"/>
              </a:spcAft>
            </a:pPr>
            <a:r>
              <a:rPr lang="cs-CZ" b="1" dirty="0"/>
              <a:t>Výdaje, u kterých nelze prokázat jejich přímý vztah k projektu.</a:t>
            </a:r>
          </a:p>
        </p:txBody>
      </p:sp>
      <p:pic>
        <p:nvPicPr>
          <p:cNvPr id="5" name="Obrázek 4" descr="Obsah obrázku text, Písmo, logo, Grafika&#10;&#10;Obsah generovaný pomocí AI může být nesprávný.">
            <a:extLst>
              <a:ext uri="{FF2B5EF4-FFF2-40B4-BE49-F238E27FC236}">
                <a16:creationId xmlns:a16="http://schemas.microsoft.com/office/drawing/2014/main" id="{E41C40D3-E673-9F9D-8757-AEE772840A2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26555" y="591330"/>
            <a:ext cx="1000125" cy="39243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77496108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64140E2-8540-65D2-B552-B2EBB7306EE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312DC5F-FA03-EA45-76B3-51738F2FFD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9331036" cy="844838"/>
          </a:xfrm>
        </p:spPr>
        <p:txBody>
          <a:bodyPr>
            <a:normAutofit fontScale="90000"/>
          </a:bodyPr>
          <a:lstStyle/>
          <a:p>
            <a:pPr algn="ctr">
              <a:lnSpc>
                <a:spcPct val="100000"/>
              </a:lnSpc>
            </a:pPr>
            <a:r>
              <a:rPr lang="cs-CZ" sz="3200" b="1" cap="all" dirty="0">
                <a:solidFill>
                  <a:srgbClr val="002060"/>
                </a:solidFill>
                <a:latin typeface="+mn-lt"/>
                <a:ea typeface="+mn-ea"/>
                <a:cs typeface="+mn-cs"/>
              </a:rPr>
              <a:t>Program 4.4</a:t>
            </a:r>
            <a:br>
              <a:rPr lang="cs-CZ" sz="3200" b="1" cap="all" dirty="0">
                <a:solidFill>
                  <a:srgbClr val="002060"/>
                </a:solidFill>
                <a:latin typeface="+mn-lt"/>
                <a:ea typeface="+mn-ea"/>
                <a:cs typeface="+mn-cs"/>
              </a:rPr>
            </a:br>
            <a:r>
              <a:rPr lang="cs-CZ" sz="3200" b="1" cap="all" dirty="0">
                <a:solidFill>
                  <a:srgbClr val="002060"/>
                </a:solidFill>
                <a:latin typeface="+mn-lt"/>
                <a:ea typeface="+mn-ea"/>
                <a:cs typeface="+mn-cs"/>
              </a:rPr>
              <a:t>soutěže a podpora talentovaných dětí a mládeže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750E654C-3671-D44F-E883-6B3346A36D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83855"/>
            <a:ext cx="10515600" cy="5301671"/>
          </a:xfrm>
        </p:spPr>
        <p:txBody>
          <a:bodyPr>
            <a:noAutofit/>
          </a:bodyPr>
          <a:lstStyle/>
          <a:p>
            <a:pPr marL="0" lvl="0" indent="0" algn="just">
              <a:lnSpc>
                <a:spcPct val="120000"/>
              </a:lnSpc>
              <a:spcBef>
                <a:spcPts val="600"/>
              </a:spcBef>
              <a:buNone/>
              <a:tabLst>
                <a:tab pos="3051175" algn="l"/>
              </a:tabLst>
            </a:pPr>
            <a:r>
              <a:rPr lang="cs-CZ" sz="2400" b="1" cap="all" dirty="0"/>
              <a:t>Omezení podpory</a:t>
            </a:r>
          </a:p>
          <a:p>
            <a:r>
              <a:rPr lang="cs-CZ" sz="2400" dirty="0">
                <a:ea typeface="Times New Roman" panose="02020603050405020304" pitchFamily="18" charset="0"/>
              </a:rPr>
              <a:t>Projekt musí být realizován na území Libereckého nebo jeho realizace bude pro kraj přínosem.</a:t>
            </a:r>
            <a:endParaRPr lang="cs-CZ" sz="2400" dirty="0"/>
          </a:p>
          <a:p>
            <a:pPr lvl="0"/>
            <a:r>
              <a:rPr lang="cs-CZ" sz="2400" dirty="0"/>
              <a:t>Na jeden projekt nelze využít více dotačních zdrojů Libereckého kraje. </a:t>
            </a:r>
          </a:p>
          <a:p>
            <a:pPr lvl="0"/>
            <a:r>
              <a:rPr lang="cs-CZ" sz="2400" dirty="0"/>
              <a:t>Osobní výdaje mohou tvořit maximálně 40 % z poskytnuté dotace.</a:t>
            </a:r>
          </a:p>
          <a:p>
            <a:pPr lvl="0"/>
            <a:r>
              <a:rPr lang="cs-CZ" sz="2400" dirty="0"/>
              <a:t>Limit pro celkovou hodnotu věcných odměn hrazených z poskytnuté dotace dle rozsahu soutěže: </a:t>
            </a:r>
          </a:p>
          <a:p>
            <a:pPr marL="0" indent="0">
              <a:lnSpc>
                <a:spcPct val="110000"/>
              </a:lnSpc>
              <a:spcBef>
                <a:spcPts val="600"/>
              </a:spcBef>
              <a:buNone/>
              <a:tabLst>
                <a:tab pos="360363" algn="l"/>
              </a:tabLst>
            </a:pPr>
            <a:r>
              <a:rPr lang="cs-CZ" sz="2400" dirty="0"/>
              <a:t>	</a:t>
            </a:r>
            <a:r>
              <a:rPr lang="cs-CZ" sz="2000" dirty="0"/>
              <a:t>a) místní – ve výši 2.000 Kč v případě jednotlivců a 4.500 Kč v případě kolektivů; </a:t>
            </a:r>
          </a:p>
          <a:p>
            <a:pPr marL="0" indent="0">
              <a:lnSpc>
                <a:spcPct val="110000"/>
              </a:lnSpc>
              <a:spcBef>
                <a:spcPts val="600"/>
              </a:spcBef>
              <a:buNone/>
              <a:tabLst>
                <a:tab pos="360363" algn="l"/>
              </a:tabLst>
            </a:pPr>
            <a:r>
              <a:rPr lang="cs-CZ" sz="2000" dirty="0"/>
              <a:t>	b) regionální – ve výši 4.000 Kč v případě jednotlivců a 7.500 Kč v případě kolektivů; </a:t>
            </a:r>
          </a:p>
          <a:p>
            <a:pPr marL="0" indent="0">
              <a:lnSpc>
                <a:spcPct val="110000"/>
              </a:lnSpc>
              <a:spcBef>
                <a:spcPts val="600"/>
              </a:spcBef>
              <a:buNone/>
              <a:tabLst>
                <a:tab pos="360363" algn="l"/>
              </a:tabLst>
            </a:pPr>
            <a:r>
              <a:rPr lang="cs-CZ" sz="2000" dirty="0"/>
              <a:t>	c) krajský – ve výši 5.000 Kč v případě jednotlivců a 10.500 Kč v případě kolektivů. </a:t>
            </a:r>
          </a:p>
          <a:p>
            <a:r>
              <a:rPr lang="cs-CZ" sz="2400" dirty="0"/>
              <a:t>Z programu nebudou podpořeny projekty zaměřené na kulturní, umělecké a sportovní aktivity.</a:t>
            </a:r>
            <a:endParaRPr lang="cs-CZ" sz="2400" b="1" dirty="0"/>
          </a:p>
        </p:txBody>
      </p:sp>
      <p:pic>
        <p:nvPicPr>
          <p:cNvPr id="5" name="Obrázek 4" descr="Obsah obrázku text, Písmo, logo, Grafika&#10;&#10;Obsah generovaný pomocí AI může být nesprávný.">
            <a:extLst>
              <a:ext uri="{FF2B5EF4-FFF2-40B4-BE49-F238E27FC236}">
                <a16:creationId xmlns:a16="http://schemas.microsoft.com/office/drawing/2014/main" id="{10902938-BD0A-E274-6FB4-ADBF66A540C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72737" y="452842"/>
            <a:ext cx="1000125" cy="39243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61005507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4E78B8-9C7F-B66E-CA8B-CD444F3A759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FF45F60-9F66-8D54-19B9-EB03706F87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9331036" cy="844838"/>
          </a:xfrm>
        </p:spPr>
        <p:txBody>
          <a:bodyPr>
            <a:noAutofit/>
          </a:bodyPr>
          <a:lstStyle/>
          <a:p>
            <a:pPr algn="ctr">
              <a:lnSpc>
                <a:spcPct val="100000"/>
              </a:lnSpc>
            </a:pPr>
            <a:r>
              <a:rPr lang="cs-CZ" sz="2800" b="1" cap="all" dirty="0">
                <a:solidFill>
                  <a:srgbClr val="002060"/>
                </a:solidFill>
                <a:latin typeface="+mn-lt"/>
                <a:ea typeface="+mn-ea"/>
                <a:cs typeface="+mn-cs"/>
              </a:rPr>
              <a:t>Program 4.4</a:t>
            </a:r>
            <a:br>
              <a:rPr lang="cs-CZ" sz="2800" b="1" cap="all" dirty="0">
                <a:solidFill>
                  <a:srgbClr val="002060"/>
                </a:solidFill>
                <a:latin typeface="+mn-lt"/>
                <a:ea typeface="+mn-ea"/>
                <a:cs typeface="+mn-cs"/>
              </a:rPr>
            </a:br>
            <a:r>
              <a:rPr lang="cs-CZ" sz="2800" b="1" cap="all" dirty="0">
                <a:solidFill>
                  <a:srgbClr val="002060"/>
                </a:solidFill>
                <a:latin typeface="+mn-lt"/>
                <a:ea typeface="+mn-ea"/>
                <a:cs typeface="+mn-cs"/>
              </a:rPr>
              <a:t>soutěže a podpora talentovaných dětí a mládeže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8DE7648-1B5A-44B9-3A20-3FD1161987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4182" y="1551708"/>
            <a:ext cx="10982036" cy="4756727"/>
          </a:xfrm>
        </p:spPr>
        <p:txBody>
          <a:bodyPr>
            <a:normAutofit/>
          </a:bodyPr>
          <a:lstStyle/>
          <a:p>
            <a:pPr marL="0" lvl="0" indent="0" algn="just">
              <a:lnSpc>
                <a:spcPct val="120000"/>
              </a:lnSpc>
              <a:spcBef>
                <a:spcPts val="600"/>
              </a:spcBef>
              <a:buNone/>
              <a:tabLst>
                <a:tab pos="3051175" algn="l"/>
              </a:tabLst>
            </a:pPr>
            <a:r>
              <a:rPr lang="cs-CZ" sz="3300" b="1" cap="all" dirty="0"/>
              <a:t>žádost </a:t>
            </a:r>
            <a:r>
              <a:rPr lang="cs-CZ" sz="2400" b="1" cap="all" dirty="0"/>
              <a:t>(</a:t>
            </a:r>
            <a:r>
              <a:rPr lang="cs-CZ" sz="2400" b="1" dirty="0"/>
              <a:t>pro nové žadatele doporučujeme k vyplnění využít návod umístěný na webu)</a:t>
            </a:r>
            <a:endParaRPr lang="cs-CZ" sz="2400" dirty="0"/>
          </a:p>
          <a:p>
            <a:pPr marL="457200" indent="-457200">
              <a:spcBef>
                <a:spcPct val="20000"/>
              </a:spcBef>
              <a:tabLst>
                <a:tab pos="3051175" algn="l"/>
              </a:tabLst>
            </a:pPr>
            <a:r>
              <a:rPr lang="cs-CZ" b="1" kern="0" dirty="0">
                <a:solidFill>
                  <a:srgbClr val="000000"/>
                </a:solidFill>
              </a:rPr>
              <a:t>Název projektu</a:t>
            </a:r>
            <a:r>
              <a:rPr lang="cs-CZ" kern="0" dirty="0">
                <a:solidFill>
                  <a:srgbClr val="000000"/>
                </a:solidFill>
              </a:rPr>
              <a:t>: stručný, výstižný</a:t>
            </a:r>
          </a:p>
          <a:p>
            <a:pPr marL="457200" indent="-457200">
              <a:spcBef>
                <a:spcPct val="20000"/>
              </a:spcBef>
              <a:tabLst>
                <a:tab pos="3051175" algn="l"/>
              </a:tabLst>
            </a:pPr>
            <a:r>
              <a:rPr lang="cs-CZ" b="1" kern="0" dirty="0">
                <a:solidFill>
                  <a:srgbClr val="000000"/>
                </a:solidFill>
              </a:rPr>
              <a:t>Účel projektu</a:t>
            </a:r>
            <a:r>
              <a:rPr lang="cs-CZ" kern="0" dirty="0">
                <a:solidFill>
                  <a:srgbClr val="000000"/>
                </a:solidFill>
              </a:rPr>
              <a:t>: Realizace soutěže / Zlepšení podmínek pro práci s nadanými dětmi a mládeží</a:t>
            </a:r>
            <a:endParaRPr lang="cs-CZ" dirty="0"/>
          </a:p>
          <a:p>
            <a:pPr marL="457200" indent="-457200">
              <a:spcBef>
                <a:spcPct val="20000"/>
              </a:spcBef>
              <a:tabLst>
                <a:tab pos="3051175" algn="l"/>
              </a:tabLst>
            </a:pPr>
            <a:r>
              <a:rPr lang="cs-CZ" b="1" kern="0" dirty="0">
                <a:solidFill>
                  <a:srgbClr val="000000"/>
                </a:solidFill>
              </a:rPr>
              <a:t>Závazné parametry</a:t>
            </a:r>
            <a:r>
              <a:rPr lang="cs-CZ" kern="0" dirty="0">
                <a:solidFill>
                  <a:srgbClr val="000000"/>
                </a:solidFill>
              </a:rPr>
              <a:t>:  velikost zasažené cílové skupiny</a:t>
            </a:r>
          </a:p>
          <a:p>
            <a:pPr marL="442913" lvl="6" indent="-442913">
              <a:spcBef>
                <a:spcPct val="20000"/>
              </a:spcBef>
              <a:tabLst>
                <a:tab pos="3048000" algn="l"/>
              </a:tabLst>
            </a:pPr>
            <a:r>
              <a:rPr lang="cs-CZ" sz="2800" b="1" kern="0" dirty="0">
                <a:solidFill>
                  <a:srgbClr val="000000"/>
                </a:solidFill>
              </a:rPr>
              <a:t>Termín realizace projektu</a:t>
            </a:r>
            <a:r>
              <a:rPr lang="cs-CZ" sz="2800" kern="0" dirty="0">
                <a:solidFill>
                  <a:srgbClr val="000000"/>
                </a:solidFill>
              </a:rPr>
              <a:t>: navolit dostatečně dlouhé časové období, aby v termínu mohla proběhnout příprava, samotná realizace a vyhodnocení – uzavření projektu včetně účetního vypořádání </a:t>
            </a:r>
          </a:p>
        </p:txBody>
      </p:sp>
      <p:pic>
        <p:nvPicPr>
          <p:cNvPr id="5" name="Obrázek 4" descr="Obsah obrázku text, Písmo, logo, Grafika&#10;&#10;Obsah generovaný pomocí AI může být nesprávný.">
            <a:extLst>
              <a:ext uri="{FF2B5EF4-FFF2-40B4-BE49-F238E27FC236}">
                <a16:creationId xmlns:a16="http://schemas.microsoft.com/office/drawing/2014/main" id="{D093E710-5571-F9DE-0007-22B46CEC35C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48227" y="395115"/>
            <a:ext cx="1000125" cy="39243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5677360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ovéPole 8">
            <a:extLst>
              <a:ext uri="{FF2B5EF4-FFF2-40B4-BE49-F238E27FC236}">
                <a16:creationId xmlns:a16="http://schemas.microsoft.com/office/drawing/2014/main" id="{CF097EDC-C5DF-1A83-46D7-C4CEA30CF351}"/>
              </a:ext>
            </a:extLst>
          </p:cNvPr>
          <p:cNvSpPr txBox="1"/>
          <p:nvPr/>
        </p:nvSpPr>
        <p:spPr>
          <a:xfrm>
            <a:off x="835392" y="1115973"/>
            <a:ext cx="9592463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/>
            <a:r>
              <a:rPr lang="cs-CZ" sz="2800" b="1" dirty="0">
                <a:solidFill>
                  <a:srgbClr val="002060"/>
                </a:solidFill>
              </a:rPr>
              <a:t>4.1 Program volnočasových aktivit</a:t>
            </a:r>
          </a:p>
          <a:p>
            <a:pPr lvl="0"/>
            <a:r>
              <a:rPr lang="cs-CZ" sz="2800" b="1" dirty="0"/>
              <a:t>administrátor programu </a:t>
            </a:r>
            <a:r>
              <a:rPr lang="cs-CZ" sz="2800" dirty="0"/>
              <a:t>–</a:t>
            </a:r>
            <a:r>
              <a:rPr lang="cs-CZ" sz="2800" b="1" dirty="0"/>
              <a:t> </a:t>
            </a:r>
            <a:r>
              <a:rPr lang="cs-CZ" sz="2800" b="0" dirty="0">
                <a:solidFill>
                  <a:schemeClr val="tx1"/>
                </a:solidFill>
              </a:rPr>
              <a:t>Dagmar Kirschová, tel.: 485 226 636, </a:t>
            </a:r>
            <a:r>
              <a:rPr lang="cs-CZ" sz="2800" dirty="0"/>
              <a:t>mobil: </a:t>
            </a:r>
            <a:r>
              <a:rPr lang="cs-CZ" sz="2800" b="0" dirty="0">
                <a:solidFill>
                  <a:schemeClr val="tx1"/>
                </a:solidFill>
              </a:rPr>
              <a:t>770 138 759, email: dagmar.kirschova@kraj-lbc.cz</a:t>
            </a:r>
          </a:p>
        </p:txBody>
      </p:sp>
      <p:sp>
        <p:nvSpPr>
          <p:cNvPr id="11" name="TextovéPole 10">
            <a:extLst>
              <a:ext uri="{FF2B5EF4-FFF2-40B4-BE49-F238E27FC236}">
                <a16:creationId xmlns:a16="http://schemas.microsoft.com/office/drawing/2014/main" id="{94FB1ED6-5371-77B7-D1D4-7534E5C13FBA}"/>
              </a:ext>
            </a:extLst>
          </p:cNvPr>
          <p:cNvSpPr txBox="1"/>
          <p:nvPr/>
        </p:nvSpPr>
        <p:spPr>
          <a:xfrm>
            <a:off x="835391" y="3264540"/>
            <a:ext cx="9731009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/>
            <a:r>
              <a:rPr lang="cs-CZ" sz="2800" b="1" dirty="0">
                <a:solidFill>
                  <a:srgbClr val="002060"/>
                </a:solidFill>
              </a:rPr>
              <a:t>4.4 Soutěže a podpora talentovaných dětí a mládeže</a:t>
            </a:r>
          </a:p>
          <a:p>
            <a:pPr lvl="0"/>
            <a:r>
              <a:rPr lang="cs-CZ" sz="2800" b="1" dirty="0"/>
              <a:t>administrátor programu </a:t>
            </a:r>
            <a:r>
              <a:rPr lang="cs-CZ" sz="2800" dirty="0"/>
              <a:t>– </a:t>
            </a:r>
            <a:r>
              <a:rPr lang="cs-CZ" sz="2800" b="0" dirty="0"/>
              <a:t>Eva Hodboďová</a:t>
            </a:r>
            <a:r>
              <a:rPr lang="cs-CZ" sz="2800" b="0" dirty="0">
                <a:solidFill>
                  <a:schemeClr val="tx1"/>
                </a:solidFill>
              </a:rPr>
              <a:t>, tel.: 485 226 635, mobil: </a:t>
            </a:r>
            <a:r>
              <a:rPr lang="cs-CZ" sz="2800" dirty="0"/>
              <a:t>739 541 550</a:t>
            </a:r>
            <a:r>
              <a:rPr lang="cs-CZ" sz="2800" b="0" dirty="0">
                <a:solidFill>
                  <a:schemeClr val="tx1"/>
                </a:solidFill>
              </a:rPr>
              <a:t> email: eva.hodbodova@kraj-lbc.cz </a:t>
            </a:r>
          </a:p>
        </p:txBody>
      </p:sp>
      <p:pic>
        <p:nvPicPr>
          <p:cNvPr id="2" name="Obrázek 1" descr="Obsah obrázku text, Písmo, logo, Grafika&#10;&#10;Obsah generovaný pomocí AI může být nesprávný.">
            <a:extLst>
              <a:ext uri="{FF2B5EF4-FFF2-40B4-BE49-F238E27FC236}">
                <a16:creationId xmlns:a16="http://schemas.microsoft.com/office/drawing/2014/main" id="{08DE562A-9570-2DE5-DC12-C58DFD1FE55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18454" y="504581"/>
            <a:ext cx="1000125" cy="39243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0636065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289C6C5-91A5-9102-D774-C35EC6B6BD8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780EBC5-FC13-5182-95C5-8E751536EF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9331036" cy="844838"/>
          </a:xfrm>
        </p:spPr>
        <p:txBody>
          <a:bodyPr>
            <a:noAutofit/>
          </a:bodyPr>
          <a:lstStyle/>
          <a:p>
            <a:pPr algn="ctr">
              <a:lnSpc>
                <a:spcPct val="100000"/>
              </a:lnSpc>
            </a:pPr>
            <a:r>
              <a:rPr lang="cs-CZ" sz="2800" b="1" cap="all" dirty="0">
                <a:solidFill>
                  <a:srgbClr val="002060"/>
                </a:solidFill>
                <a:latin typeface="+mn-lt"/>
                <a:ea typeface="+mn-ea"/>
                <a:cs typeface="+mn-cs"/>
              </a:rPr>
              <a:t>Program 4.4</a:t>
            </a:r>
            <a:br>
              <a:rPr lang="cs-CZ" sz="2800" b="1" cap="all" dirty="0">
                <a:solidFill>
                  <a:srgbClr val="002060"/>
                </a:solidFill>
                <a:latin typeface="+mn-lt"/>
                <a:ea typeface="+mn-ea"/>
                <a:cs typeface="+mn-cs"/>
              </a:rPr>
            </a:br>
            <a:r>
              <a:rPr lang="cs-CZ" sz="2800" b="1" cap="all" dirty="0">
                <a:solidFill>
                  <a:srgbClr val="002060"/>
                </a:solidFill>
                <a:latin typeface="+mn-lt"/>
                <a:ea typeface="+mn-ea"/>
                <a:cs typeface="+mn-cs"/>
              </a:rPr>
              <a:t>soutěže a podpora talentovaných dětí a mládeže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FC60D0C-F3B5-F9B5-FEED-B3E7241E20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51708"/>
            <a:ext cx="10515600" cy="4756727"/>
          </a:xfrm>
        </p:spPr>
        <p:txBody>
          <a:bodyPr>
            <a:normAutofit/>
          </a:bodyPr>
          <a:lstStyle/>
          <a:p>
            <a:pPr marL="342900" indent="-342900">
              <a:lnSpc>
                <a:spcPct val="120000"/>
              </a:lnSpc>
            </a:pPr>
            <a:r>
              <a:rPr lang="cs-CZ" dirty="0"/>
              <a:t>Vazba projektu na další aktivity v území – </a:t>
            </a:r>
            <a:r>
              <a:rPr lang="cs-CZ" b="1" dirty="0"/>
              <a:t>váha 20 % </a:t>
            </a:r>
            <a:r>
              <a:rPr lang="cs-CZ" dirty="0"/>
              <a:t>(bodová škála 0 – 15 bodů)</a:t>
            </a:r>
          </a:p>
          <a:p>
            <a:pPr marL="342900" indent="-342900">
              <a:lnSpc>
                <a:spcPct val="120000"/>
              </a:lnSpc>
            </a:pPr>
            <a:r>
              <a:rPr lang="cs-CZ" dirty="0"/>
              <a:t>Výše spolufinancování projektu ze strany kraje – </a:t>
            </a:r>
            <a:r>
              <a:rPr lang="cs-CZ" b="1" dirty="0"/>
              <a:t>váha 20 % </a:t>
            </a:r>
            <a:r>
              <a:rPr lang="cs-CZ" dirty="0"/>
              <a:t>(bodová škála 0 – 15 bodů)</a:t>
            </a:r>
          </a:p>
          <a:p>
            <a:pPr marL="342900" indent="-342900">
              <a:lnSpc>
                <a:spcPct val="120000"/>
              </a:lnSpc>
            </a:pPr>
            <a:r>
              <a:rPr lang="cs-CZ" dirty="0"/>
              <a:t>Význam projektu z hlediska dopadu na území – </a:t>
            </a:r>
            <a:r>
              <a:rPr lang="cs-CZ" b="1" dirty="0"/>
              <a:t>váha 30 % </a:t>
            </a:r>
            <a:r>
              <a:rPr lang="cs-CZ" dirty="0"/>
              <a:t>(bodová škála 0 – 15 bodů)</a:t>
            </a:r>
          </a:p>
          <a:p>
            <a:pPr marL="342900" indent="-342900">
              <a:lnSpc>
                <a:spcPct val="120000"/>
              </a:lnSpc>
            </a:pPr>
            <a:r>
              <a:rPr lang="cs-CZ" dirty="0"/>
              <a:t>Velikost zasažené cílové skupiny – </a:t>
            </a:r>
            <a:r>
              <a:rPr lang="cs-CZ" b="1" dirty="0"/>
              <a:t>váha 30 % </a:t>
            </a:r>
            <a:r>
              <a:rPr lang="cs-CZ" dirty="0"/>
              <a:t>(bodová škála 0 – 15 bodů)</a:t>
            </a:r>
          </a:p>
        </p:txBody>
      </p:sp>
      <p:pic>
        <p:nvPicPr>
          <p:cNvPr id="5" name="Obrázek 4" descr="Obsah obrázku text, Písmo, logo, Grafika&#10;&#10;Obsah generovaný pomocí AI může být nesprávný.">
            <a:extLst>
              <a:ext uri="{FF2B5EF4-FFF2-40B4-BE49-F238E27FC236}">
                <a16:creationId xmlns:a16="http://schemas.microsoft.com/office/drawing/2014/main" id="{115B9474-C59A-4038-DB9B-D10AA2EAC29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12468" y="395115"/>
            <a:ext cx="1000125" cy="39243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29626035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>
            <a:extLst>
              <a:ext uri="{FF2B5EF4-FFF2-40B4-BE49-F238E27FC236}">
                <a16:creationId xmlns:a16="http://schemas.microsoft.com/office/drawing/2014/main" id="{8A6374A3-5C99-44FD-EC3A-7433C537F078}"/>
              </a:ext>
            </a:extLst>
          </p:cNvPr>
          <p:cNvSpPr txBox="1"/>
          <p:nvPr/>
        </p:nvSpPr>
        <p:spPr>
          <a:xfrm>
            <a:off x="340732" y="389390"/>
            <a:ext cx="10595411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3200" b="1" cap="all" dirty="0">
                <a:solidFill>
                  <a:srgbClr val="002060"/>
                </a:solidFill>
              </a:rPr>
              <a:t>Program </a:t>
            </a:r>
          </a:p>
          <a:p>
            <a:pPr algn="ctr"/>
            <a:r>
              <a:rPr lang="cs-CZ" sz="3200" b="1" cap="all" dirty="0">
                <a:solidFill>
                  <a:srgbClr val="002060"/>
                </a:solidFill>
              </a:rPr>
              <a:t>4.1 Program volnočasových aktivit</a:t>
            </a:r>
          </a:p>
        </p:txBody>
      </p:sp>
      <p:sp>
        <p:nvSpPr>
          <p:cNvPr id="4" name="TextovéPole 3">
            <a:extLst>
              <a:ext uri="{FF2B5EF4-FFF2-40B4-BE49-F238E27FC236}">
                <a16:creationId xmlns:a16="http://schemas.microsoft.com/office/drawing/2014/main" id="{10BDAB93-0D91-B83C-EB9E-2CA0EB91F1CC}"/>
              </a:ext>
            </a:extLst>
          </p:cNvPr>
          <p:cNvSpPr txBox="1"/>
          <p:nvPr/>
        </p:nvSpPr>
        <p:spPr>
          <a:xfrm>
            <a:off x="340732" y="1665755"/>
            <a:ext cx="11567563" cy="45981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69875" lvl="0" indent="-269875">
              <a:spcBef>
                <a:spcPct val="20000"/>
              </a:spcBef>
              <a:buFont typeface="Arial" panose="020B0604020202020204" pitchFamily="34" charset="0"/>
              <a:buChar char="•"/>
              <a:tabLst>
                <a:tab pos="3582988" algn="l"/>
              </a:tabLst>
            </a:pPr>
            <a:r>
              <a:rPr lang="cs-CZ" sz="2400" kern="0" dirty="0">
                <a:solidFill>
                  <a:srgbClr val="000000"/>
                </a:solidFill>
              </a:rPr>
              <a:t>celkový objem	</a:t>
            </a:r>
            <a:r>
              <a:rPr lang="cs-CZ" sz="2400" b="1" kern="0" dirty="0">
                <a:solidFill>
                  <a:srgbClr val="000000"/>
                </a:solidFill>
              </a:rPr>
              <a:t>4.500.000 Kč</a:t>
            </a:r>
          </a:p>
          <a:p>
            <a:pPr marL="269875" lvl="0" indent="-269875">
              <a:spcBef>
                <a:spcPct val="20000"/>
              </a:spcBef>
              <a:buFont typeface="Arial" panose="020B0604020202020204" pitchFamily="34" charset="0"/>
              <a:buChar char="•"/>
              <a:tabLst>
                <a:tab pos="3582988" algn="l"/>
              </a:tabLst>
            </a:pPr>
            <a:r>
              <a:rPr lang="cs-CZ" sz="2400" kern="0" dirty="0">
                <a:solidFill>
                  <a:srgbClr val="000000"/>
                </a:solidFill>
              </a:rPr>
              <a:t>minimální dotace	</a:t>
            </a:r>
            <a:r>
              <a:rPr lang="cs-CZ" sz="2400" b="1" kern="0" dirty="0">
                <a:solidFill>
                  <a:srgbClr val="000000"/>
                </a:solidFill>
              </a:rPr>
              <a:t>30.000 Kč</a:t>
            </a:r>
            <a:endParaRPr lang="cs-CZ" sz="2400" kern="0" dirty="0">
              <a:solidFill>
                <a:srgbClr val="000000"/>
              </a:solidFill>
            </a:endParaRPr>
          </a:p>
          <a:p>
            <a:pPr marL="269875" lvl="0" indent="-269875">
              <a:spcBef>
                <a:spcPct val="20000"/>
              </a:spcBef>
              <a:buFont typeface="Arial" panose="020B0604020202020204" pitchFamily="34" charset="0"/>
              <a:buChar char="•"/>
              <a:tabLst>
                <a:tab pos="3582988" algn="l"/>
              </a:tabLst>
            </a:pPr>
            <a:r>
              <a:rPr lang="cs-CZ" sz="2400" kern="0" dirty="0">
                <a:solidFill>
                  <a:srgbClr val="000000"/>
                </a:solidFill>
              </a:rPr>
              <a:t>maximální dotace</a:t>
            </a:r>
            <a:r>
              <a:rPr lang="cs-CZ" sz="2400" b="1" kern="0" dirty="0">
                <a:solidFill>
                  <a:srgbClr val="000000"/>
                </a:solidFill>
              </a:rPr>
              <a:t>	80.000 Kč</a:t>
            </a:r>
          </a:p>
          <a:p>
            <a:pPr marL="269875" lvl="0" indent="-269875">
              <a:spcBef>
                <a:spcPct val="20000"/>
              </a:spcBef>
              <a:buFont typeface="Arial" panose="020B0604020202020204" pitchFamily="34" charset="0"/>
              <a:buChar char="•"/>
              <a:tabLst>
                <a:tab pos="3582988" algn="l"/>
              </a:tabLst>
            </a:pPr>
            <a:r>
              <a:rPr lang="cs-CZ" sz="2400" dirty="0">
                <a:ea typeface="Times New Roman" panose="02020603050405020304" pitchFamily="18" charset="0"/>
              </a:rPr>
              <a:t>účel podpory: 	rozvoj stávající nabídky celoročních a jednorázových aktivit 	</a:t>
            </a:r>
            <a:r>
              <a:rPr lang="cs-CZ" sz="2400" b="1" dirty="0">
                <a:ea typeface="Times New Roman" panose="02020603050405020304" pitchFamily="18" charset="0"/>
              </a:rPr>
              <a:t>dětí a mládeže s trvalým bydlištěm v Libereckém kraji</a:t>
            </a:r>
          </a:p>
          <a:p>
            <a:pPr marL="269875" lvl="0" indent="-269875">
              <a:spcBef>
                <a:spcPct val="20000"/>
              </a:spcBef>
              <a:buFont typeface="Arial" panose="020B0604020202020204" pitchFamily="34" charset="0"/>
              <a:buChar char="•"/>
              <a:tabLst>
                <a:tab pos="3582988" algn="l"/>
              </a:tabLst>
            </a:pPr>
            <a:r>
              <a:rPr lang="cs-CZ" sz="2400" kern="0" dirty="0"/>
              <a:t>způsobilí žadatelé:</a:t>
            </a:r>
            <a:r>
              <a:rPr lang="cs-CZ" sz="2400" b="1" kern="0" dirty="0"/>
              <a:t>	Právnické osoby </a:t>
            </a:r>
            <a:r>
              <a:rPr lang="cs-CZ" sz="2400" kern="0" dirty="0"/>
              <a:t>(nestátní neziskové organizace, obce, 	příspěvkové organizace obce aj.) vyjma obchodních 	společností, které mají sídlo v LK a jsou ke dni podání žádosti 	soustavně činné minimálně od 1. 1. 2025.</a:t>
            </a:r>
          </a:p>
          <a:p>
            <a:pPr marL="269875" lvl="0" indent="-269875">
              <a:spcBef>
                <a:spcPct val="20000"/>
              </a:spcBef>
              <a:buFont typeface="Arial" panose="020B0604020202020204" pitchFamily="34" charset="0"/>
              <a:buChar char="•"/>
              <a:tabLst>
                <a:tab pos="3946525" algn="l"/>
              </a:tabLst>
            </a:pPr>
            <a:endParaRPr lang="cs-CZ" sz="2400" b="1" dirty="0">
              <a:ea typeface="Times New Roman" panose="02020603050405020304" pitchFamily="18" charset="0"/>
            </a:endParaRPr>
          </a:p>
          <a:p>
            <a:pPr marL="269875" lvl="0" indent="-269875">
              <a:spcBef>
                <a:spcPct val="20000"/>
              </a:spcBef>
              <a:buFont typeface="Arial" panose="020B0604020202020204" pitchFamily="34" charset="0"/>
              <a:buChar char="•"/>
              <a:tabLst>
                <a:tab pos="3946525" algn="l"/>
              </a:tabLst>
            </a:pPr>
            <a:endParaRPr lang="cs-CZ" sz="2400" b="1" kern="0" dirty="0">
              <a:solidFill>
                <a:srgbClr val="000000"/>
              </a:solidFill>
            </a:endParaRPr>
          </a:p>
        </p:txBody>
      </p:sp>
      <p:pic>
        <p:nvPicPr>
          <p:cNvPr id="3" name="Obrázek 2" descr="Obsah obrázku text, Písmo, logo, Grafika&#10;&#10;Obsah generovaný pomocí AI může být nesprávný.">
            <a:extLst>
              <a:ext uri="{FF2B5EF4-FFF2-40B4-BE49-F238E27FC236}">
                <a16:creationId xmlns:a16="http://schemas.microsoft.com/office/drawing/2014/main" id="{4698F31A-8A1A-B7D2-A319-6611CC4D79B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46628" y="633318"/>
            <a:ext cx="1000125" cy="39243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7043614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>
            <a:extLst>
              <a:ext uri="{FF2B5EF4-FFF2-40B4-BE49-F238E27FC236}">
                <a16:creationId xmlns:a16="http://schemas.microsoft.com/office/drawing/2014/main" id="{8A6374A3-5C99-44FD-EC3A-7433C537F078}"/>
              </a:ext>
            </a:extLst>
          </p:cNvPr>
          <p:cNvSpPr txBox="1"/>
          <p:nvPr/>
        </p:nvSpPr>
        <p:spPr>
          <a:xfrm>
            <a:off x="406265" y="369696"/>
            <a:ext cx="1095154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3200" b="1" cap="all" dirty="0">
                <a:solidFill>
                  <a:srgbClr val="002060"/>
                </a:solidFill>
              </a:rPr>
              <a:t>Program 4.1 – Kdo nemůže žádat?</a:t>
            </a:r>
          </a:p>
        </p:txBody>
      </p:sp>
      <p:sp>
        <p:nvSpPr>
          <p:cNvPr id="4" name="TextovéPole 3">
            <a:extLst>
              <a:ext uri="{FF2B5EF4-FFF2-40B4-BE49-F238E27FC236}">
                <a16:creationId xmlns:a16="http://schemas.microsoft.com/office/drawing/2014/main" id="{10BDAB93-0D91-B83C-EB9E-2CA0EB91F1CC}"/>
              </a:ext>
            </a:extLst>
          </p:cNvPr>
          <p:cNvSpPr txBox="1"/>
          <p:nvPr/>
        </p:nvSpPr>
        <p:spPr>
          <a:xfrm>
            <a:off x="406265" y="1207339"/>
            <a:ext cx="10951545" cy="42288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spcBef>
                <a:spcPct val="20000"/>
              </a:spcBef>
              <a:buClr>
                <a:srgbClr val="A7143F"/>
              </a:buClr>
              <a:tabLst>
                <a:tab pos="3051175" algn="l"/>
              </a:tabLst>
            </a:pPr>
            <a:r>
              <a:rPr lang="cs-CZ" sz="2400" b="1" kern="0" dirty="0"/>
              <a:t>Nezpůsobilí žadatelé:</a:t>
            </a:r>
            <a:r>
              <a:rPr lang="cs-CZ" sz="2400" kern="0" dirty="0"/>
              <a:t>	</a:t>
            </a:r>
          </a:p>
          <a:p>
            <a:pPr marL="342900" lvl="0" indent="-342900" algn="just">
              <a:spcBef>
                <a:spcPct val="20000"/>
              </a:spcBef>
              <a:buFont typeface="Arial" panose="020B0604020202020204" pitchFamily="34" charset="0"/>
              <a:buChar char="•"/>
              <a:tabLst>
                <a:tab pos="3051175" algn="l"/>
              </a:tabLst>
            </a:pPr>
            <a:r>
              <a:rPr lang="cs-CZ" sz="2400" kern="0" dirty="0"/>
              <a:t>Fyzické osoby, fyzické osoby podnikající podle živnostenského zákona</a:t>
            </a:r>
          </a:p>
          <a:p>
            <a:pPr marL="342900" lvl="0" indent="-342900" algn="just">
              <a:spcBef>
                <a:spcPct val="20000"/>
              </a:spcBef>
              <a:buFont typeface="Arial" panose="020B0604020202020204" pitchFamily="34" charset="0"/>
              <a:buChar char="•"/>
              <a:tabLst>
                <a:tab pos="3051175" algn="l"/>
              </a:tabLst>
            </a:pPr>
            <a:r>
              <a:rPr lang="cs-CZ" sz="2400" kern="0" dirty="0"/>
              <a:t>Příspěvkové organizace zřizované Libereckým krajem.</a:t>
            </a:r>
          </a:p>
          <a:p>
            <a:pPr marL="342900" lvl="0" indent="-342900" algn="just">
              <a:spcBef>
                <a:spcPct val="20000"/>
              </a:spcBef>
              <a:buFont typeface="Arial" panose="020B0604020202020204" pitchFamily="34" charset="0"/>
              <a:buChar char="•"/>
              <a:tabLst>
                <a:tab pos="3051175" algn="l"/>
              </a:tabLst>
            </a:pPr>
            <a:r>
              <a:rPr lang="cs-CZ" sz="2400" kern="0" dirty="0"/>
              <a:t>Subjekty, které by jinak byly způsobilými žadateli, ale ke dni podání žádosti o poskytnutí dotace z programu 4.1 Program volnočasových aktivit je s nimi Krajským úřadem Libereckého kraje zahájeno řízení pro porušení rozpočtové kázně.</a:t>
            </a:r>
          </a:p>
          <a:p>
            <a:pPr marL="342900" lvl="0" indent="-342900" algn="just">
              <a:spcBef>
                <a:spcPct val="20000"/>
              </a:spcBef>
              <a:buFont typeface="Arial" panose="020B0604020202020204" pitchFamily="34" charset="0"/>
              <a:buChar char="•"/>
              <a:tabLst>
                <a:tab pos="3051175" algn="l"/>
              </a:tabLst>
            </a:pPr>
            <a:r>
              <a:rPr lang="cs-CZ" sz="2400" kern="0" dirty="0"/>
              <a:t>Subjekty, které v roce 2026 podají žádost o poskytnutí dotace z některého z  dotačních programů v oblasti sportu a tělovýchovy (4.23, 4.26).</a:t>
            </a:r>
          </a:p>
          <a:p>
            <a:pPr marL="342900" lvl="0" indent="-342900" algn="just">
              <a:spcBef>
                <a:spcPct val="20000"/>
              </a:spcBef>
              <a:buFont typeface="Arial" panose="020B0604020202020204" pitchFamily="34" charset="0"/>
              <a:buChar char="•"/>
              <a:tabLst>
                <a:tab pos="3051175" algn="l"/>
              </a:tabLst>
            </a:pPr>
            <a:r>
              <a:rPr lang="cs-CZ" sz="2400" kern="0" dirty="0"/>
              <a:t>Subjekty, proti kterým bylo zahájeno trestní řízení;</a:t>
            </a:r>
          </a:p>
          <a:p>
            <a:pPr marL="342900" lvl="0" indent="-342900" algn="just">
              <a:spcBef>
                <a:spcPct val="20000"/>
              </a:spcBef>
              <a:buFont typeface="Arial" panose="020B0604020202020204" pitchFamily="34" charset="0"/>
              <a:buChar char="•"/>
              <a:tabLst>
                <a:tab pos="3051175" algn="l"/>
              </a:tabLst>
            </a:pPr>
            <a:r>
              <a:rPr lang="cs-CZ" sz="2400" kern="0" dirty="0"/>
              <a:t>Sdružení hasičů Čech, Moravy a Slezska – Sbory dobrovolných hasičů.</a:t>
            </a:r>
          </a:p>
        </p:txBody>
      </p:sp>
      <p:pic>
        <p:nvPicPr>
          <p:cNvPr id="3" name="Obrázek 2" descr="Obsah obrázku text, Písmo, logo, Grafika&#10;&#10;Obsah generovaný pomocí AI může být nesprávný.">
            <a:extLst>
              <a:ext uri="{FF2B5EF4-FFF2-40B4-BE49-F238E27FC236}">
                <a16:creationId xmlns:a16="http://schemas.microsoft.com/office/drawing/2014/main" id="{332F0114-E8A0-F134-4351-43EB656E70A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72737" y="540751"/>
            <a:ext cx="1000125" cy="39243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51363229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>
            <a:extLst>
              <a:ext uri="{FF2B5EF4-FFF2-40B4-BE49-F238E27FC236}">
                <a16:creationId xmlns:a16="http://schemas.microsoft.com/office/drawing/2014/main" id="{8A6374A3-5C99-44FD-EC3A-7433C537F078}"/>
              </a:ext>
            </a:extLst>
          </p:cNvPr>
          <p:cNvSpPr txBox="1"/>
          <p:nvPr/>
        </p:nvSpPr>
        <p:spPr>
          <a:xfrm>
            <a:off x="454875" y="337965"/>
            <a:ext cx="1084324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3200" b="1" cap="all" dirty="0">
                <a:solidFill>
                  <a:srgbClr val="002060"/>
                </a:solidFill>
              </a:rPr>
              <a:t>Program 4.1 – způsobilé výdaje PROJEKTU</a:t>
            </a:r>
          </a:p>
        </p:txBody>
      </p:sp>
      <p:sp>
        <p:nvSpPr>
          <p:cNvPr id="4" name="TextovéPole 3">
            <a:extLst>
              <a:ext uri="{FF2B5EF4-FFF2-40B4-BE49-F238E27FC236}">
                <a16:creationId xmlns:a16="http://schemas.microsoft.com/office/drawing/2014/main" id="{10BDAB93-0D91-B83C-EB9E-2CA0EB91F1CC}"/>
              </a:ext>
            </a:extLst>
          </p:cNvPr>
          <p:cNvSpPr txBox="1"/>
          <p:nvPr/>
        </p:nvSpPr>
        <p:spPr>
          <a:xfrm>
            <a:off x="454874" y="1084701"/>
            <a:ext cx="11282251" cy="47859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just">
              <a:spcBef>
                <a:spcPct val="20000"/>
              </a:spcBef>
              <a:tabLst>
                <a:tab pos="3051175" algn="l"/>
              </a:tabLst>
            </a:pPr>
            <a:r>
              <a:rPr lang="cs-CZ" sz="2000" dirty="0">
                <a:solidFill>
                  <a:srgbClr val="C00000"/>
                </a:solidFill>
              </a:rPr>
              <a:t>Způsobilé výdaje jsou pouze takové výdaje, které jsou nezbytné pro zabezpečení projektu, musí být přiměřené, to znamená odpovídat cenám obvyklým v místě a čase a musí být v souladu s principy účelnosti, efektivnosti a hospodárnosti. </a:t>
            </a:r>
          </a:p>
          <a:p>
            <a:pPr marL="285750" indent="-285750" algn="just">
              <a:spcBef>
                <a:spcPts val="600"/>
              </a:spcBef>
              <a:buFont typeface="Arial" panose="020B0604020202020204" pitchFamily="34" charset="0"/>
              <a:buChar char="•"/>
              <a:tabLst>
                <a:tab pos="3051175" algn="l"/>
              </a:tabLst>
            </a:pPr>
            <a:r>
              <a:rPr lang="cs-CZ" sz="2000" b="1" dirty="0"/>
              <a:t>Drobný dlouhodobý nehmotný majetek.</a:t>
            </a:r>
          </a:p>
          <a:p>
            <a:pPr marL="285750" indent="-285750" algn="just">
              <a:spcBef>
                <a:spcPts val="600"/>
              </a:spcBef>
              <a:buFont typeface="Arial" panose="020B0604020202020204" pitchFamily="34" charset="0"/>
              <a:buChar char="•"/>
              <a:tabLst>
                <a:tab pos="3051175" algn="l"/>
              </a:tabLst>
            </a:pPr>
            <a:r>
              <a:rPr lang="cs-CZ" sz="2000" b="1" dirty="0"/>
              <a:t>Nákup služeb.</a:t>
            </a:r>
            <a:endParaRPr lang="cs-CZ" sz="2000" dirty="0"/>
          </a:p>
          <a:p>
            <a:pPr marL="285750" lvl="0" indent="-285750" algn="just">
              <a:spcBef>
                <a:spcPts val="600"/>
              </a:spcBef>
              <a:buFont typeface="Arial" panose="020B0604020202020204" pitchFamily="34" charset="0"/>
              <a:buChar char="•"/>
              <a:tabLst>
                <a:tab pos="3051175" algn="l"/>
              </a:tabLst>
            </a:pPr>
            <a:r>
              <a:rPr lang="cs-CZ" sz="2000" b="1" dirty="0"/>
              <a:t>Nákup materiálu. </a:t>
            </a:r>
          </a:p>
          <a:p>
            <a:pPr lvl="0" algn="just">
              <a:spcBef>
                <a:spcPts val="300"/>
              </a:spcBef>
              <a:tabLst>
                <a:tab pos="268288" algn="l"/>
              </a:tabLst>
            </a:pPr>
            <a:r>
              <a:rPr lang="cs-CZ" sz="2000" b="1" dirty="0"/>
              <a:t>	</a:t>
            </a:r>
            <a:r>
              <a:rPr lang="cs-CZ" sz="2000" dirty="0"/>
              <a:t>Za způsobilé výdaje nejsou považovány potraviny krátkodobé spotřeby (maso, jogurty, pečivo apod.) 	nakoupené dříve než 5 dní před prokazatelným zahájením skutečné aktivity (kroužky, víkendové akce, 	tábory), přesto, že vznik nákladu spadá do termínu realizace projektu.</a:t>
            </a:r>
          </a:p>
          <a:p>
            <a:pPr marL="285750" lvl="0" indent="-285750" algn="just">
              <a:spcBef>
                <a:spcPts val="600"/>
              </a:spcBef>
              <a:buFont typeface="Arial" panose="020B0604020202020204" pitchFamily="34" charset="0"/>
              <a:buChar char="•"/>
              <a:tabLst>
                <a:tab pos="3051175" algn="l"/>
              </a:tabLst>
            </a:pPr>
            <a:r>
              <a:rPr lang="cs-CZ" sz="2000" b="1" dirty="0"/>
              <a:t>Osobní náklady.</a:t>
            </a:r>
            <a:r>
              <a:rPr lang="cs-CZ" sz="2000" dirty="0"/>
              <a:t> </a:t>
            </a:r>
          </a:p>
          <a:p>
            <a:pPr lvl="0" algn="just">
              <a:spcBef>
                <a:spcPts val="300"/>
              </a:spcBef>
              <a:tabLst>
                <a:tab pos="268288" algn="l"/>
                <a:tab pos="3051175" algn="l"/>
              </a:tabLst>
            </a:pPr>
            <a:r>
              <a:rPr lang="cs-CZ" sz="2000" dirty="0"/>
              <a:t>	Jsou uznatelné pouze pracovně-právní vztahy, které jsou definovány v zákoně č. 262/2006 Sb., zákoník 	práce, podle § 2 a 3 a jsou uzavřeny písemně (pracovní smlouvy, dohody o provedení práce, dohody o 	provedení pracovní činnosti). </a:t>
            </a:r>
            <a:endParaRPr lang="cs-CZ" sz="2000" u="sng" dirty="0"/>
          </a:p>
          <a:p>
            <a:pPr lvl="0" algn="just">
              <a:spcBef>
                <a:spcPts val="300"/>
              </a:spcBef>
              <a:tabLst>
                <a:tab pos="3051175" algn="l"/>
              </a:tabLst>
            </a:pPr>
            <a:r>
              <a:rPr lang="cs-CZ" sz="2000" b="1" dirty="0">
                <a:solidFill>
                  <a:srgbClr val="C00000"/>
                </a:solidFill>
              </a:rPr>
              <a:t>Správce programu si vyhrazuje právo rozhodnout a konečné způsobilosti výdajů projektu.</a:t>
            </a:r>
          </a:p>
        </p:txBody>
      </p:sp>
      <p:pic>
        <p:nvPicPr>
          <p:cNvPr id="3" name="Obrázek 2" descr="Obsah obrázku text, Písmo, logo, Grafika&#10;&#10;Obsah generovaný pomocí AI může být nesprávný.">
            <a:extLst>
              <a:ext uri="{FF2B5EF4-FFF2-40B4-BE49-F238E27FC236}">
                <a16:creationId xmlns:a16="http://schemas.microsoft.com/office/drawing/2014/main" id="{1012ACDA-02EA-ADE2-7F48-EAD335CD1B3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37391" y="532619"/>
            <a:ext cx="1000125" cy="39243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78295363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>
            <a:extLst>
              <a:ext uri="{FF2B5EF4-FFF2-40B4-BE49-F238E27FC236}">
                <a16:creationId xmlns:a16="http://schemas.microsoft.com/office/drawing/2014/main" id="{8A6374A3-5C99-44FD-EC3A-7433C537F078}"/>
              </a:ext>
            </a:extLst>
          </p:cNvPr>
          <p:cNvSpPr txBox="1"/>
          <p:nvPr/>
        </p:nvSpPr>
        <p:spPr>
          <a:xfrm>
            <a:off x="431799" y="447976"/>
            <a:ext cx="1047028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3200" b="1" cap="all" dirty="0">
                <a:solidFill>
                  <a:srgbClr val="002060"/>
                </a:solidFill>
              </a:rPr>
              <a:t>Program 4.1 – nezpůsobilé výdaje programu</a:t>
            </a:r>
          </a:p>
        </p:txBody>
      </p:sp>
      <p:sp>
        <p:nvSpPr>
          <p:cNvPr id="4" name="TextovéPole 3">
            <a:extLst>
              <a:ext uri="{FF2B5EF4-FFF2-40B4-BE49-F238E27FC236}">
                <a16:creationId xmlns:a16="http://schemas.microsoft.com/office/drawing/2014/main" id="{10BDAB93-0D91-B83C-EB9E-2CA0EB91F1CC}"/>
              </a:ext>
            </a:extLst>
          </p:cNvPr>
          <p:cNvSpPr txBox="1"/>
          <p:nvPr/>
        </p:nvSpPr>
        <p:spPr>
          <a:xfrm>
            <a:off x="431799" y="1434274"/>
            <a:ext cx="11599779" cy="43396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lvl="0" indent="-342900" algn="just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2400" b="1" dirty="0"/>
              <a:t>Investiční výdaje.</a:t>
            </a:r>
          </a:p>
          <a:p>
            <a:pPr marL="342900" lvl="0" indent="-342900" algn="just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2400" b="1" dirty="0"/>
              <a:t>Výdaje za alkohol, tabák a výrobky z nich.</a:t>
            </a:r>
          </a:p>
          <a:p>
            <a:pPr marL="342900" lvl="0" indent="-342900" algn="just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2400" b="1" dirty="0"/>
              <a:t>Výdaje za nákup elektroniky </a:t>
            </a:r>
            <a:r>
              <a:rPr lang="cs-CZ" sz="2400" dirty="0"/>
              <a:t>(mobilní telefony, počítače, notebooky, tablety, </a:t>
            </a:r>
            <a:r>
              <a:rPr lang="cs-CZ" sz="2400" dirty="0" err="1"/>
              <a:t>power</a:t>
            </a:r>
            <a:r>
              <a:rPr lang="cs-CZ" sz="2400" dirty="0"/>
              <a:t> banky a tiskárny).</a:t>
            </a:r>
          </a:p>
          <a:p>
            <a:pPr marL="342900" lvl="0" indent="-342900" algn="just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2400" b="1" dirty="0"/>
              <a:t>Výdaje za zpracování žádosti o dotaci nebo jakoukoliv administraci projektu </a:t>
            </a:r>
            <a:r>
              <a:rPr lang="cs-CZ" sz="2400" dirty="0"/>
              <a:t>(vyjma zpracování účetnictví projektu)</a:t>
            </a:r>
            <a:r>
              <a:rPr lang="cs-CZ" sz="2400" b="1" dirty="0"/>
              <a:t>.</a:t>
            </a:r>
          </a:p>
          <a:p>
            <a:pPr marL="342900" lvl="0" indent="-342900" algn="just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2400" b="1" dirty="0"/>
              <a:t>Výdaje, u kterých nelze prokázat jejich přímý vztah k realizaci.</a:t>
            </a:r>
          </a:p>
          <a:p>
            <a:pPr marL="342900" lvl="0" indent="-342900" algn="just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2400" b="1" dirty="0">
                <a:effectLst/>
                <a:ea typeface="Times New Roman" panose="02020603050405020304" pitchFamily="18" charset="0"/>
              </a:rPr>
              <a:t>Náklady </a:t>
            </a:r>
            <a:r>
              <a:rPr lang="cs-CZ" sz="2400" b="1" dirty="0">
                <a:ea typeface="Times New Roman" panose="02020603050405020304" pitchFamily="18" charset="0"/>
              </a:rPr>
              <a:t>na přípravu a realizaci příměstských táborů.</a:t>
            </a:r>
            <a:endParaRPr lang="cs-CZ" sz="2400" b="1" dirty="0">
              <a:effectLst/>
              <a:ea typeface="Times New Roman" panose="02020603050405020304" pitchFamily="18" charset="0"/>
            </a:endParaRPr>
          </a:p>
          <a:p>
            <a:pPr lvl="0" algn="just">
              <a:spcBef>
                <a:spcPts val="600"/>
              </a:spcBef>
              <a:spcAft>
                <a:spcPts val="600"/>
              </a:spcAft>
            </a:pPr>
            <a:endParaRPr lang="cs-CZ" sz="2400" dirty="0">
              <a:effectLst/>
              <a:ea typeface="Times New Roman" panose="02020603050405020304" pitchFamily="18" charset="0"/>
            </a:endParaRPr>
          </a:p>
        </p:txBody>
      </p:sp>
      <p:pic>
        <p:nvPicPr>
          <p:cNvPr id="3" name="Obrázek 2" descr="Obsah obrázku text, Písmo, logo, Grafika&#10;&#10;Obsah generovaný pomocí AI může být nesprávný.">
            <a:extLst>
              <a:ext uri="{FF2B5EF4-FFF2-40B4-BE49-F238E27FC236}">
                <a16:creationId xmlns:a16="http://schemas.microsoft.com/office/drawing/2014/main" id="{E506AF4C-1A0C-6030-A1E7-91B358344C6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92810" y="544148"/>
            <a:ext cx="1000125" cy="39243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49145622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>
            <a:extLst>
              <a:ext uri="{FF2B5EF4-FFF2-40B4-BE49-F238E27FC236}">
                <a16:creationId xmlns:a16="http://schemas.microsoft.com/office/drawing/2014/main" id="{8A6374A3-5C99-44FD-EC3A-7433C537F078}"/>
              </a:ext>
            </a:extLst>
          </p:cNvPr>
          <p:cNvSpPr txBox="1"/>
          <p:nvPr/>
        </p:nvSpPr>
        <p:spPr>
          <a:xfrm>
            <a:off x="431799" y="447976"/>
            <a:ext cx="1047028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3200" b="1" cap="all" dirty="0">
                <a:solidFill>
                  <a:srgbClr val="002060"/>
                </a:solidFill>
              </a:rPr>
              <a:t>Program 4.1 – omezení podpory</a:t>
            </a:r>
          </a:p>
        </p:txBody>
      </p:sp>
      <p:sp>
        <p:nvSpPr>
          <p:cNvPr id="4" name="TextovéPole 3">
            <a:extLst>
              <a:ext uri="{FF2B5EF4-FFF2-40B4-BE49-F238E27FC236}">
                <a16:creationId xmlns:a16="http://schemas.microsoft.com/office/drawing/2014/main" id="{10BDAB93-0D91-B83C-EB9E-2CA0EB91F1CC}"/>
              </a:ext>
            </a:extLst>
          </p:cNvPr>
          <p:cNvSpPr txBox="1"/>
          <p:nvPr/>
        </p:nvSpPr>
        <p:spPr>
          <a:xfrm>
            <a:off x="431800" y="1160380"/>
            <a:ext cx="11399665" cy="496751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lvl="0" indent="-457200" algn="just">
              <a:spcBef>
                <a:spcPct val="20000"/>
              </a:spcBef>
              <a:buFont typeface="Arial" panose="020B0604020202020204" pitchFamily="34" charset="0"/>
              <a:buChar char="•"/>
              <a:tabLst>
                <a:tab pos="3051175" algn="l"/>
              </a:tabLst>
            </a:pPr>
            <a:endParaRPr lang="cs-CZ" sz="2400" b="1" kern="0" dirty="0">
              <a:solidFill>
                <a:srgbClr val="000000"/>
              </a:solidFill>
            </a:endParaRPr>
          </a:p>
          <a:p>
            <a:pPr marL="457200" indent="-457200">
              <a:spcBef>
                <a:spcPct val="20000"/>
              </a:spcBef>
              <a:buFont typeface="Arial" panose="020B0604020202020204" pitchFamily="34" charset="0"/>
              <a:buChar char="•"/>
              <a:tabLst>
                <a:tab pos="3051175" algn="l"/>
              </a:tabLst>
            </a:pPr>
            <a:r>
              <a:rPr lang="cs-CZ" sz="2400" kern="0" dirty="0">
                <a:solidFill>
                  <a:srgbClr val="000000"/>
                </a:solidFill>
              </a:rPr>
              <a:t>Rozpočet celého projektu </a:t>
            </a:r>
            <a:r>
              <a:rPr lang="cs-CZ" sz="2400" b="1" kern="0" dirty="0">
                <a:solidFill>
                  <a:srgbClr val="000000"/>
                </a:solidFill>
              </a:rPr>
              <a:t>NESMÍ být při započtení dotace ziskový</a:t>
            </a:r>
            <a:r>
              <a:rPr lang="cs-CZ" sz="2400" kern="0" dirty="0">
                <a:solidFill>
                  <a:srgbClr val="000000"/>
                </a:solidFill>
              </a:rPr>
              <a:t>.</a:t>
            </a:r>
          </a:p>
          <a:p>
            <a:pPr marL="457200" indent="-457200">
              <a:spcBef>
                <a:spcPct val="20000"/>
              </a:spcBef>
              <a:buFont typeface="Arial" panose="020B0604020202020204" pitchFamily="34" charset="0"/>
              <a:buChar char="•"/>
              <a:tabLst>
                <a:tab pos="3051175" algn="l"/>
              </a:tabLst>
            </a:pPr>
            <a:r>
              <a:rPr lang="cs-CZ" sz="2400" kern="0" dirty="0">
                <a:solidFill>
                  <a:srgbClr val="000000"/>
                </a:solidFill>
              </a:rPr>
              <a:t>Osobní výdaje</a:t>
            </a:r>
            <a:r>
              <a:rPr lang="cs-CZ" sz="2400" dirty="0"/>
              <a:t> mohou být hrazeny </a:t>
            </a:r>
            <a:r>
              <a:rPr lang="cs-CZ" sz="2400" b="1" dirty="0"/>
              <a:t>z poskytnuté dotace </a:t>
            </a:r>
            <a:r>
              <a:rPr lang="cs-CZ" sz="2400" dirty="0"/>
              <a:t>maximálně do výše 40 %, příspěvkové organizace nemohou osobní náklady z dotace hradit vůbec.</a:t>
            </a:r>
          </a:p>
          <a:p>
            <a:pPr marL="457200" indent="-457200">
              <a:spcBef>
                <a:spcPct val="20000"/>
              </a:spcBef>
              <a:buFont typeface="Arial" panose="020B0604020202020204" pitchFamily="34" charset="0"/>
              <a:buChar char="•"/>
              <a:tabLst>
                <a:tab pos="3051175" algn="l"/>
              </a:tabLst>
            </a:pPr>
            <a:r>
              <a:rPr lang="cs-CZ" sz="2400" kern="0" dirty="0">
                <a:solidFill>
                  <a:srgbClr val="000000"/>
                </a:solidFill>
              </a:rPr>
              <a:t>Výdaje na školení, zpracování účetnictví projektu mohou tvořit maximálně 10 % z </a:t>
            </a:r>
            <a:r>
              <a:rPr lang="cs-CZ" sz="2400" b="1" kern="0" dirty="0">
                <a:solidFill>
                  <a:srgbClr val="000000"/>
                </a:solidFill>
              </a:rPr>
              <a:t>celkových výdajů projektu</a:t>
            </a:r>
            <a:r>
              <a:rPr lang="cs-CZ" sz="2400" kern="0" dirty="0">
                <a:solidFill>
                  <a:srgbClr val="000000"/>
                </a:solidFill>
              </a:rPr>
              <a:t>.</a:t>
            </a:r>
          </a:p>
          <a:p>
            <a:pPr marL="457200" indent="-457200">
              <a:spcBef>
                <a:spcPct val="20000"/>
              </a:spcBef>
              <a:buFont typeface="Arial" panose="020B0604020202020204" pitchFamily="34" charset="0"/>
              <a:buChar char="•"/>
              <a:tabLst>
                <a:tab pos="3051175" algn="l"/>
              </a:tabLst>
            </a:pPr>
            <a:r>
              <a:rPr lang="cs-CZ" sz="2400" kern="0" dirty="0">
                <a:solidFill>
                  <a:srgbClr val="000000"/>
                </a:solidFill>
              </a:rPr>
              <a:t>Z programu nejsou podporovány jednodenní akce a příměstské tábory.</a:t>
            </a:r>
          </a:p>
          <a:p>
            <a:pPr marL="457200" indent="-457200">
              <a:spcBef>
                <a:spcPct val="20000"/>
              </a:spcBef>
              <a:buFont typeface="Arial" panose="020B0604020202020204" pitchFamily="34" charset="0"/>
              <a:buChar char="•"/>
              <a:tabLst>
                <a:tab pos="3051175" algn="l"/>
              </a:tabLst>
            </a:pPr>
            <a:r>
              <a:rPr lang="cs-CZ" sz="2400" dirty="0"/>
              <a:t>Pokud s žadatelem o dotaci bude zahájeno řízení o porušení rozpočtové kázně po podání žádosti o dotaci a žadatel bude podpořen z dotačního programu, </a:t>
            </a:r>
            <a:r>
              <a:rPr lang="cs-CZ" sz="2400" b="1" dirty="0"/>
              <a:t>bude pozastaveno vyplacení finančních prostředků do té doby, dokud nebude ukončeno řízení o porušení rozpočtové kázně.</a:t>
            </a:r>
          </a:p>
          <a:p>
            <a:pPr marL="457200" lvl="0" indent="-457200">
              <a:spcBef>
                <a:spcPct val="20000"/>
              </a:spcBef>
              <a:buFont typeface="Arial" panose="020B0604020202020204" pitchFamily="34" charset="0"/>
              <a:buChar char="•"/>
              <a:tabLst>
                <a:tab pos="3051175" algn="l"/>
              </a:tabLst>
            </a:pPr>
            <a:endParaRPr lang="cs-CZ" sz="2400" dirty="0">
              <a:effectLst/>
              <a:ea typeface="Times New Roman" panose="02020603050405020304" pitchFamily="18" charset="0"/>
            </a:endParaRPr>
          </a:p>
        </p:txBody>
      </p:sp>
      <p:pic>
        <p:nvPicPr>
          <p:cNvPr id="3" name="Obrázek 2" descr="Obsah obrázku text, Písmo, logo, Grafika&#10;&#10;Obsah generovaný pomocí AI může být nesprávný.">
            <a:extLst>
              <a:ext uri="{FF2B5EF4-FFF2-40B4-BE49-F238E27FC236}">
                <a16:creationId xmlns:a16="http://schemas.microsoft.com/office/drawing/2014/main" id="{CE757C27-E925-3427-43D1-7F16319CA0F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02017" y="533891"/>
            <a:ext cx="1000125" cy="39243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11921970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EECFE64-A123-7D0E-E519-82EE729C879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>
            <a:extLst>
              <a:ext uri="{FF2B5EF4-FFF2-40B4-BE49-F238E27FC236}">
                <a16:creationId xmlns:a16="http://schemas.microsoft.com/office/drawing/2014/main" id="{BC9F0C6C-8888-1150-2782-BC02C7C6E3A0}"/>
              </a:ext>
            </a:extLst>
          </p:cNvPr>
          <p:cNvSpPr txBox="1"/>
          <p:nvPr/>
        </p:nvSpPr>
        <p:spPr>
          <a:xfrm>
            <a:off x="431799" y="447976"/>
            <a:ext cx="1047028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3200" b="1" cap="all" dirty="0">
                <a:solidFill>
                  <a:srgbClr val="002060"/>
                </a:solidFill>
              </a:rPr>
              <a:t>co je důležité v žádosti správně vyplnit</a:t>
            </a:r>
          </a:p>
        </p:txBody>
      </p:sp>
      <p:sp>
        <p:nvSpPr>
          <p:cNvPr id="4" name="TextovéPole 3">
            <a:extLst>
              <a:ext uri="{FF2B5EF4-FFF2-40B4-BE49-F238E27FC236}">
                <a16:creationId xmlns:a16="http://schemas.microsoft.com/office/drawing/2014/main" id="{8E695A13-8A66-02E6-6E74-99D2F35382B4}"/>
              </a:ext>
            </a:extLst>
          </p:cNvPr>
          <p:cNvSpPr txBox="1"/>
          <p:nvPr/>
        </p:nvSpPr>
        <p:spPr>
          <a:xfrm>
            <a:off x="285331" y="1496273"/>
            <a:ext cx="11399665" cy="548457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>
              <a:spcBef>
                <a:spcPct val="20000"/>
              </a:spcBef>
              <a:buFont typeface="Arial" panose="020B0604020202020204" pitchFamily="34" charset="0"/>
              <a:buChar char="•"/>
              <a:tabLst>
                <a:tab pos="3051175" algn="l"/>
              </a:tabLst>
            </a:pPr>
            <a:r>
              <a:rPr lang="cs-CZ" sz="2400" kern="0" dirty="0">
                <a:solidFill>
                  <a:srgbClr val="000000"/>
                </a:solidFill>
              </a:rPr>
              <a:t>Název projektu: stručný, výstižný</a:t>
            </a:r>
          </a:p>
          <a:p>
            <a:pPr marL="457200" indent="-457200">
              <a:spcBef>
                <a:spcPct val="20000"/>
              </a:spcBef>
              <a:buFont typeface="Arial" panose="020B0604020202020204" pitchFamily="34" charset="0"/>
              <a:buChar char="•"/>
              <a:tabLst>
                <a:tab pos="3051175" algn="l"/>
              </a:tabLst>
            </a:pPr>
            <a:r>
              <a:rPr lang="cs-CZ" sz="2400" kern="0" dirty="0">
                <a:solidFill>
                  <a:srgbClr val="000000"/>
                </a:solidFill>
              </a:rPr>
              <a:t>Účel projektu: Např.: Zkvalitnění podmínek pro volnočasové aktivity dětí  a mládeže/Pobytový tábor/Realizace kroužku šikovných rukou</a:t>
            </a:r>
            <a:endParaRPr lang="cs-CZ" sz="2400" dirty="0"/>
          </a:p>
          <a:p>
            <a:pPr marL="457200" indent="-457200">
              <a:spcBef>
                <a:spcPct val="20000"/>
              </a:spcBef>
              <a:buFont typeface="Arial" panose="020B0604020202020204" pitchFamily="34" charset="0"/>
              <a:buChar char="•"/>
              <a:tabLst>
                <a:tab pos="3051175" algn="l"/>
              </a:tabLst>
            </a:pPr>
            <a:r>
              <a:rPr lang="cs-CZ" sz="2400" kern="0" dirty="0">
                <a:solidFill>
                  <a:srgbClr val="000000"/>
                </a:solidFill>
              </a:rPr>
              <a:t>Závazné parametry:  1) velikost zasažené cílové skupiny</a:t>
            </a:r>
          </a:p>
          <a:p>
            <a:pPr marL="0" lvl="6">
              <a:spcBef>
                <a:spcPct val="20000"/>
              </a:spcBef>
              <a:tabLst>
                <a:tab pos="3048000" algn="l"/>
              </a:tabLst>
            </a:pPr>
            <a:r>
              <a:rPr lang="cs-CZ" sz="2400" kern="0" dirty="0">
                <a:solidFill>
                  <a:srgbClr val="000000"/>
                </a:solidFill>
              </a:rPr>
              <a:t>	2) četnost aktivity (podle typu: pravidelná / jednorázová)</a:t>
            </a:r>
          </a:p>
          <a:p>
            <a:pPr marL="457200" indent="-457200">
              <a:spcBef>
                <a:spcPct val="20000"/>
              </a:spcBef>
              <a:buFont typeface="Arial" panose="020B0604020202020204" pitchFamily="34" charset="0"/>
              <a:buChar char="•"/>
              <a:tabLst>
                <a:tab pos="3051175" algn="l"/>
              </a:tabLst>
            </a:pPr>
            <a:r>
              <a:rPr lang="cs-CZ" sz="2400" kern="0" dirty="0">
                <a:solidFill>
                  <a:srgbClr val="000000"/>
                </a:solidFill>
              </a:rPr>
              <a:t>Termín realizace projektu: období, ve kterém vzniknou výdaje projektu (příprava, průběh, vyhodnocení, finanční vypořádání), doporučujeme žadatelům navolit dostatečně dlouhé časové období zejména v případě pobytových táborů. </a:t>
            </a:r>
          </a:p>
          <a:p>
            <a:pPr marL="457200" indent="-457200">
              <a:spcBef>
                <a:spcPct val="20000"/>
              </a:spcBef>
              <a:buFont typeface="Arial" panose="020B0604020202020204" pitchFamily="34" charset="0"/>
              <a:buChar char="•"/>
              <a:tabLst>
                <a:tab pos="3051175" algn="l"/>
              </a:tabLst>
            </a:pPr>
            <a:r>
              <a:rPr lang="cs-CZ" sz="2400" kern="0" dirty="0">
                <a:solidFill>
                  <a:srgbClr val="000000"/>
                </a:solidFill>
              </a:rPr>
              <a:t>Poznámka:</a:t>
            </a:r>
          </a:p>
          <a:p>
            <a:pPr marL="895350" indent="-360363">
              <a:spcBef>
                <a:spcPct val="20000"/>
              </a:spcBef>
              <a:buFont typeface="Wingdings" panose="05000000000000000000" pitchFamily="2" charset="2"/>
              <a:buChar char="Ø"/>
              <a:tabLst>
                <a:tab pos="3051175" algn="l"/>
              </a:tabLst>
            </a:pPr>
            <a:r>
              <a:rPr lang="cs-CZ" sz="2400" kern="0" dirty="0">
                <a:solidFill>
                  <a:srgbClr val="000000"/>
                </a:solidFill>
              </a:rPr>
              <a:t>Vypište přesný termín konání tábora/vícedenní akce nebo přiložte jako přílohu žádosti propozice případně pozvánku, ze které bude konkrétní termín zřejmý.</a:t>
            </a:r>
          </a:p>
          <a:p>
            <a:pPr marL="895350" indent="-360363">
              <a:spcBef>
                <a:spcPct val="20000"/>
              </a:spcBef>
              <a:buFont typeface="Wingdings" panose="05000000000000000000" pitchFamily="2" charset="2"/>
              <a:buChar char="Ø"/>
              <a:tabLst>
                <a:tab pos="3051175" algn="l"/>
              </a:tabLst>
            </a:pPr>
            <a:r>
              <a:rPr lang="cs-CZ" sz="2400" kern="0" dirty="0">
                <a:solidFill>
                  <a:srgbClr val="000000"/>
                </a:solidFill>
              </a:rPr>
              <a:t>Uveďte výši příspěvku účastníka na tábor / akci </a:t>
            </a:r>
          </a:p>
          <a:p>
            <a:pPr marL="457200" lvl="0" indent="-457200">
              <a:spcBef>
                <a:spcPct val="20000"/>
              </a:spcBef>
              <a:buFont typeface="Arial" panose="020B0604020202020204" pitchFamily="34" charset="0"/>
              <a:buChar char="•"/>
              <a:tabLst>
                <a:tab pos="3051175" algn="l"/>
              </a:tabLst>
            </a:pPr>
            <a:endParaRPr lang="cs-CZ" sz="2400" dirty="0">
              <a:effectLst/>
              <a:ea typeface="Times New Roman" panose="02020603050405020304" pitchFamily="18" charset="0"/>
            </a:endParaRPr>
          </a:p>
        </p:txBody>
      </p:sp>
      <p:pic>
        <p:nvPicPr>
          <p:cNvPr id="3" name="Obrázek 2" descr="Obsah obrázku text, Písmo, logo, Grafika&#10;&#10;Obsah generovaný pomocí AI může být nesprávný.">
            <a:extLst>
              <a:ext uri="{FF2B5EF4-FFF2-40B4-BE49-F238E27FC236}">
                <a16:creationId xmlns:a16="http://schemas.microsoft.com/office/drawing/2014/main" id="{ECDA302D-DABD-C3D5-57A5-58CF1729F70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02017" y="544148"/>
            <a:ext cx="1000125" cy="39243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24628238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>
            <a:extLst>
              <a:ext uri="{FF2B5EF4-FFF2-40B4-BE49-F238E27FC236}">
                <a16:creationId xmlns:a16="http://schemas.microsoft.com/office/drawing/2014/main" id="{8A6374A3-5C99-44FD-EC3A-7433C537F078}"/>
              </a:ext>
            </a:extLst>
          </p:cNvPr>
          <p:cNvSpPr txBox="1"/>
          <p:nvPr/>
        </p:nvSpPr>
        <p:spPr>
          <a:xfrm>
            <a:off x="373935" y="198311"/>
            <a:ext cx="11686407" cy="54784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cs-CZ" sz="1400" b="1" dirty="0">
              <a:solidFill>
                <a:srgbClr val="C00000"/>
              </a:solidFill>
            </a:endParaRPr>
          </a:p>
          <a:p>
            <a:pPr algn="ctr">
              <a:lnSpc>
                <a:spcPct val="150000"/>
              </a:lnSpc>
            </a:pPr>
            <a:r>
              <a:rPr lang="cs-CZ" sz="3200" b="1" cap="all" dirty="0">
                <a:solidFill>
                  <a:srgbClr val="002060"/>
                </a:solidFill>
              </a:rPr>
              <a:t>Program 4.1 – kritéria pro hodnocení</a:t>
            </a:r>
          </a:p>
          <a:p>
            <a:pPr algn="ctr">
              <a:lnSpc>
                <a:spcPct val="150000"/>
              </a:lnSpc>
            </a:pPr>
            <a:endParaRPr lang="cs-CZ" sz="2400" dirty="0"/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cs-CZ" sz="2400" dirty="0"/>
              <a:t>Výše spolufinancování projektu ze strany kraje – </a:t>
            </a:r>
            <a:r>
              <a:rPr lang="cs-CZ" sz="2400" b="1" dirty="0"/>
              <a:t>váha 10 % (bodová škála 0 – 15 bodů)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cs-CZ" sz="2400" dirty="0"/>
              <a:t>Vazba projektu na další aktivity v území – </a:t>
            </a:r>
            <a:r>
              <a:rPr lang="cs-CZ" sz="2400" b="1" dirty="0"/>
              <a:t>váha 30 % (bodová škála 0 – 15 bodů)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cs-CZ" sz="2400" dirty="0"/>
              <a:t>Velikost cílové skupiny (cílovou skupinou jsou děti a mládež do 26ti let věku) – </a:t>
            </a:r>
            <a:r>
              <a:rPr lang="cs-CZ" sz="2400" b="1" dirty="0"/>
              <a:t>váha 30 % (bodová škála 0 – 15 bodů)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cs-CZ" sz="2400" dirty="0"/>
              <a:t>Četnost a doba trvání aktivit – </a:t>
            </a:r>
            <a:r>
              <a:rPr lang="cs-CZ" sz="2400" b="1" dirty="0"/>
              <a:t>váha 30 % (bodová škála 0 – 15 bodů)</a:t>
            </a:r>
          </a:p>
          <a:p>
            <a:r>
              <a:rPr lang="cs-CZ" sz="2400" i="1" dirty="0"/>
              <a:t> </a:t>
            </a:r>
          </a:p>
          <a:p>
            <a:endParaRPr lang="cs-CZ" sz="2400" dirty="0"/>
          </a:p>
          <a:p>
            <a:pPr marL="0" indent="0">
              <a:buNone/>
            </a:pPr>
            <a:r>
              <a:rPr lang="cs-CZ" sz="2400" i="1" dirty="0"/>
              <a:t>(Přesná specifikace bodování projektů je přílohou č. 5 vyhlášení programu).</a:t>
            </a:r>
          </a:p>
        </p:txBody>
      </p:sp>
      <p:pic>
        <p:nvPicPr>
          <p:cNvPr id="3" name="Obrázek 2" descr="Obsah obrázku text, Písmo, logo, Grafika&#10;&#10;Obsah generovaný pomocí AI může být nesprávný.">
            <a:extLst>
              <a:ext uri="{FF2B5EF4-FFF2-40B4-BE49-F238E27FC236}">
                <a16:creationId xmlns:a16="http://schemas.microsoft.com/office/drawing/2014/main" id="{848EA6B1-BE2F-5732-7B8D-E255B2A82C8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92810" y="618894"/>
            <a:ext cx="1000125" cy="39243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94473408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>
            <a:extLst>
              <a:ext uri="{FF2B5EF4-FFF2-40B4-BE49-F238E27FC236}">
                <a16:creationId xmlns:a16="http://schemas.microsoft.com/office/drawing/2014/main" id="{8A6374A3-5C99-44FD-EC3A-7433C537F078}"/>
              </a:ext>
            </a:extLst>
          </p:cNvPr>
          <p:cNvSpPr txBox="1"/>
          <p:nvPr/>
        </p:nvSpPr>
        <p:spPr>
          <a:xfrm>
            <a:off x="329799" y="138545"/>
            <a:ext cx="11206420" cy="72062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cs-CZ" sz="3200" b="1" cap="all" dirty="0">
              <a:solidFill>
                <a:srgbClr val="002060"/>
              </a:solidFill>
            </a:endParaRPr>
          </a:p>
          <a:p>
            <a:pPr algn="ctr"/>
            <a:r>
              <a:rPr lang="cs-CZ" sz="3200" b="1" cap="all" dirty="0">
                <a:solidFill>
                  <a:srgbClr val="002060"/>
                </a:solidFill>
              </a:rPr>
              <a:t>Program 4.1 – vyúčtování dotace</a:t>
            </a:r>
          </a:p>
          <a:p>
            <a:pPr algn="ctr"/>
            <a:endParaRPr lang="cs-CZ" sz="2400" b="1" dirty="0">
              <a:solidFill>
                <a:srgbClr val="C00000"/>
              </a:solidFill>
            </a:endParaRPr>
          </a:p>
          <a:p>
            <a:pPr marL="342900" indent="-34290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2400" b="1" dirty="0"/>
              <a:t>Prokázání splnění závazných parametrů projektu – seznamy dětí nebo prezenční listina</a:t>
            </a:r>
            <a:r>
              <a:rPr lang="cs-CZ" sz="2400" dirty="0"/>
              <a:t>, která musí být opatřena jménem, příjmením, rokem narození a podpisem příjemce (= čestné prohlášení příjemce dotace o pravdivosti uvedených údajů). </a:t>
            </a:r>
          </a:p>
          <a:p>
            <a:pPr marL="342900" indent="-34290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2400" b="1" dirty="0"/>
              <a:t>Propozice akce.</a:t>
            </a:r>
            <a:r>
              <a:rPr lang="cs-CZ" sz="2400" b="1" cap="all" dirty="0">
                <a:solidFill>
                  <a:srgbClr val="002060"/>
                </a:solidFill>
              </a:rPr>
              <a:t> </a:t>
            </a:r>
            <a:endParaRPr lang="cs-CZ" sz="2400" b="1" dirty="0"/>
          </a:p>
          <a:p>
            <a:pPr marL="342900" indent="-34290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2400" b="1" dirty="0"/>
              <a:t>Fotodokumentace projektu – </a:t>
            </a:r>
            <a:r>
              <a:rPr lang="cs-CZ" sz="2400" dirty="0"/>
              <a:t>min. 2 fotografie z akce (lze využít i jako způsob doložení souvislosti výdajů s projektem, prokázání cílové skupiny).</a:t>
            </a:r>
          </a:p>
          <a:p>
            <a:pPr marL="342900" indent="-34290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2400" b="1" dirty="0"/>
              <a:t>Doložení povinnosti informovat veřejnost o skutečnosti, že jím realizovaný projekt byl podpořen Libereckým krajem</a:t>
            </a:r>
            <a:r>
              <a:rPr lang="cs-CZ" sz="2400" dirty="0"/>
              <a:t> (např.: kopie propozic akce, propagačních dokumentů příjemce s umístěním loga Libereckého kraje nebo printscreen webových stránek příjemce s logem Libereckého kraje). </a:t>
            </a:r>
          </a:p>
          <a:p>
            <a:pPr marL="342900" indent="-34290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2400" dirty="0"/>
              <a:t>Všechny požadované dokumenty k závěrečnému vyúčtování budou uvedeny ve smlouvě, </a:t>
            </a:r>
            <a:r>
              <a:rPr lang="cs-CZ" sz="2400" b="1" dirty="0"/>
              <a:t>čl. III, odst. 8 a 10.</a:t>
            </a:r>
          </a:p>
          <a:p>
            <a:pPr marL="342900" indent="-34290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cs-CZ" sz="2400" dirty="0"/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cs-CZ" sz="2400" dirty="0"/>
          </a:p>
        </p:txBody>
      </p:sp>
      <p:pic>
        <p:nvPicPr>
          <p:cNvPr id="3" name="Obrázek 2" descr="Obsah obrázku text, Písmo, logo, Grafika&#10;&#10;Obsah generovaný pomocí AI může být nesprávný.">
            <a:extLst>
              <a:ext uri="{FF2B5EF4-FFF2-40B4-BE49-F238E27FC236}">
                <a16:creationId xmlns:a16="http://schemas.microsoft.com/office/drawing/2014/main" id="{AC34807F-723A-C447-9CB3-C0D8F6E4053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54264" y="729730"/>
            <a:ext cx="1000125" cy="39243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01771537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254EA55-1D0C-F19B-FA9C-71C57C8AB3C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>
            <a:extLst>
              <a:ext uri="{FF2B5EF4-FFF2-40B4-BE49-F238E27FC236}">
                <a16:creationId xmlns:a16="http://schemas.microsoft.com/office/drawing/2014/main" id="{E2871B4B-5B9C-0705-137F-78F7790869B7}"/>
              </a:ext>
            </a:extLst>
          </p:cNvPr>
          <p:cNvSpPr txBox="1"/>
          <p:nvPr/>
        </p:nvSpPr>
        <p:spPr>
          <a:xfrm>
            <a:off x="329798" y="392565"/>
            <a:ext cx="1153240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3200" b="1" cap="all" dirty="0">
                <a:solidFill>
                  <a:srgbClr val="002060"/>
                </a:solidFill>
              </a:rPr>
              <a:t>Program 4.1 – podmínky vyúčtování</a:t>
            </a:r>
            <a:endParaRPr lang="cs-CZ" sz="3200" b="1" dirty="0">
              <a:solidFill>
                <a:srgbClr val="002060"/>
              </a:solidFill>
            </a:endParaRPr>
          </a:p>
        </p:txBody>
      </p:sp>
      <p:sp>
        <p:nvSpPr>
          <p:cNvPr id="3" name="TextovéPole 2">
            <a:extLst>
              <a:ext uri="{FF2B5EF4-FFF2-40B4-BE49-F238E27FC236}">
                <a16:creationId xmlns:a16="http://schemas.microsoft.com/office/drawing/2014/main" id="{A9E86637-12F5-3BF5-4FBB-A1070CDDB6B4}"/>
              </a:ext>
            </a:extLst>
          </p:cNvPr>
          <p:cNvSpPr txBox="1"/>
          <p:nvPr/>
        </p:nvSpPr>
        <p:spPr>
          <a:xfrm>
            <a:off x="228600" y="1098588"/>
            <a:ext cx="11404600" cy="527067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spcBef>
                <a:spcPts val="300"/>
              </a:spcBef>
              <a:buFont typeface="Arial" panose="020B0604020202020204" pitchFamily="34" charset="0"/>
              <a:buChar char="•"/>
            </a:pPr>
            <a:r>
              <a:rPr lang="cs-CZ" sz="2400" b="1" dirty="0"/>
              <a:t>Na financování projektu </a:t>
            </a:r>
            <a:r>
              <a:rPr lang="cs-CZ" sz="2400" dirty="0"/>
              <a:t>podpořeného v rámci programu </a:t>
            </a:r>
            <a:r>
              <a:rPr lang="cs-CZ" sz="2400" b="1" dirty="0"/>
              <a:t>nesmí příjemce dotace využít jiné peněžní prostředky poskytnuté z rozpočtu Libereckého kraje.</a:t>
            </a:r>
          </a:p>
          <a:p>
            <a:pPr marL="342900" indent="-342900">
              <a:spcBef>
                <a:spcPts val="300"/>
              </a:spcBef>
              <a:buFont typeface="Arial" panose="020B0604020202020204" pitchFamily="34" charset="0"/>
              <a:buChar char="•"/>
            </a:pPr>
            <a:r>
              <a:rPr lang="cs-CZ" sz="2400" b="1" dirty="0"/>
              <a:t>Příjemce dotace nesmí výdaje projektu v programu č. 4.1 použít do závěrečného vyúčtování jiného projektu, podpořeného z rozpočtu Libereckého kraje </a:t>
            </a:r>
            <a:r>
              <a:rPr lang="cs-CZ" sz="2400" dirty="0"/>
              <a:t>(např. doklady použité v programu č. 4.1 nelze použít ve vyúčtování programu č. 4.4). </a:t>
            </a:r>
          </a:p>
          <a:p>
            <a:pPr marL="342900" indent="-342900">
              <a:spcBef>
                <a:spcPts val="300"/>
              </a:spcBef>
              <a:buFont typeface="Arial" panose="020B0604020202020204" pitchFamily="34" charset="0"/>
              <a:buChar char="•"/>
            </a:pPr>
            <a:r>
              <a:rPr lang="cs-CZ" sz="2400" dirty="0"/>
              <a:t>V rámci vyúčtování dotace nelze uplatnit žádné výdaje ani jejich část, které již byly financovány z jiného veřejného či soukromého zdroje (např. z dotace, grantu, příspěvku nebo daru). </a:t>
            </a:r>
            <a:r>
              <a:rPr lang="cs-CZ" sz="2400" b="1" dirty="0">
                <a:solidFill>
                  <a:srgbClr val="C00000"/>
                </a:solidFill>
              </a:rPr>
              <a:t>Duplicitní úhrada stejných nákladů z více zdrojů, a to jak veřejných, tak i soukromých, není přípustná.</a:t>
            </a:r>
          </a:p>
          <a:p>
            <a:pPr marL="342900" indent="-342900">
              <a:spcBef>
                <a:spcPts val="300"/>
              </a:spcBef>
              <a:buFont typeface="Arial" panose="020B0604020202020204" pitchFamily="34" charset="0"/>
              <a:buChar char="•"/>
            </a:pPr>
            <a:r>
              <a:rPr lang="cs-CZ" sz="2400" dirty="0"/>
              <a:t>Podmínkou přiznání dotace je mimo jiné i to, že </a:t>
            </a:r>
            <a:r>
              <a:rPr lang="cs-CZ" sz="2400" b="1" dirty="0"/>
              <a:t>žadatel má ve veřejném (spolkovém) rejstříku zapsány všechny zákonem stanovené údaje a listiny</a:t>
            </a:r>
            <a:r>
              <a:rPr lang="cs-CZ" sz="2400" dirty="0"/>
              <a:t>.</a:t>
            </a:r>
          </a:p>
          <a:p>
            <a:pPr>
              <a:spcBef>
                <a:spcPts val="300"/>
              </a:spcBef>
            </a:pPr>
            <a:endParaRPr lang="cs-CZ" sz="2000" b="1" kern="0" dirty="0">
              <a:solidFill>
                <a:srgbClr val="C00000"/>
              </a:solidFill>
            </a:endParaRPr>
          </a:p>
          <a:p>
            <a:pPr>
              <a:spcBef>
                <a:spcPts val="300"/>
              </a:spcBef>
            </a:pPr>
            <a:r>
              <a:rPr lang="cs-CZ" sz="2000" b="1" kern="0" dirty="0">
                <a:solidFill>
                  <a:srgbClr val="C00000"/>
                </a:solidFill>
              </a:rPr>
              <a:t>Na základě vyhodnocení analýzy rizik bude u vybraných počtu projektů provedena veřejnosprávní kontrola na místě. Výběr projektů bude zpracován po rozhodnutí zastupitelstva kraje o poskytnutí dotace.</a:t>
            </a:r>
          </a:p>
        </p:txBody>
      </p:sp>
      <p:pic>
        <p:nvPicPr>
          <p:cNvPr id="4" name="Obrázek 3" descr="Obsah obrázku text, Písmo, logo, Grafika&#10;&#10;Obsah generovaný pomocí AI může být nesprávný.">
            <a:extLst>
              <a:ext uri="{FF2B5EF4-FFF2-40B4-BE49-F238E27FC236}">
                <a16:creationId xmlns:a16="http://schemas.microsoft.com/office/drawing/2014/main" id="{AEFB112B-5141-C132-09BC-8F87E3FDF40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33075" y="488738"/>
            <a:ext cx="1000125" cy="39243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8839553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>
            <a:extLst>
              <a:ext uri="{FF2B5EF4-FFF2-40B4-BE49-F238E27FC236}">
                <a16:creationId xmlns:a16="http://schemas.microsoft.com/office/drawing/2014/main" id="{D944D36F-A297-EBB5-19A7-CE6824CD3045}"/>
              </a:ext>
            </a:extLst>
          </p:cNvPr>
          <p:cNvSpPr txBox="1"/>
          <p:nvPr/>
        </p:nvSpPr>
        <p:spPr>
          <a:xfrm>
            <a:off x="856987" y="470704"/>
            <a:ext cx="9787923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/>
            <a:r>
              <a:rPr lang="cs-CZ" sz="3200" b="1" dirty="0">
                <a:solidFill>
                  <a:srgbClr val="002060"/>
                </a:solidFill>
              </a:rPr>
              <a:t>SPOLEČNÉ PODMÍNKY PROGRAMŮ</a:t>
            </a:r>
            <a:endParaRPr lang="cs-CZ" sz="3200" dirty="0"/>
          </a:p>
        </p:txBody>
      </p:sp>
      <p:sp>
        <p:nvSpPr>
          <p:cNvPr id="5" name="TextovéPole 4">
            <a:extLst>
              <a:ext uri="{FF2B5EF4-FFF2-40B4-BE49-F238E27FC236}">
                <a16:creationId xmlns:a16="http://schemas.microsoft.com/office/drawing/2014/main" id="{52AE49AA-9382-702C-F9AB-4A22E4CC3441}"/>
              </a:ext>
            </a:extLst>
          </p:cNvPr>
          <p:cNvSpPr txBox="1"/>
          <p:nvPr/>
        </p:nvSpPr>
        <p:spPr>
          <a:xfrm>
            <a:off x="721590" y="1552199"/>
            <a:ext cx="10748820" cy="35702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cs-CZ" sz="2800" dirty="0"/>
              <a:t>Termín realizace aktivit:				1. 1. – 31. 12. 2026</a:t>
            </a:r>
          </a:p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cs-CZ" sz="2800" dirty="0"/>
              <a:t>Příjem žádostí: 					</a:t>
            </a:r>
            <a:r>
              <a:rPr lang="cs-CZ" sz="2800" b="1" dirty="0"/>
              <a:t>27. 2. – 13. 3. 2026</a:t>
            </a:r>
          </a:p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cs-CZ" sz="2800" dirty="0"/>
              <a:t>Počet žádostí, které může žadatel předložit v rámci výzvy:	 </a:t>
            </a:r>
            <a:r>
              <a:rPr lang="cs-CZ" sz="2800" b="1" dirty="0"/>
              <a:t>1</a:t>
            </a:r>
          </a:p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cs-CZ" sz="2800" kern="0" dirty="0">
                <a:solidFill>
                  <a:srgbClr val="000000"/>
                </a:solidFill>
              </a:rPr>
              <a:t>Forma podpory:					účelová neinvestiční dotace</a:t>
            </a:r>
            <a:endParaRPr lang="cs-CZ" sz="2800" dirty="0"/>
          </a:p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cs-CZ" sz="2800" dirty="0"/>
              <a:t>Maximální spoluúčast Libereckého kraje:	70 %</a:t>
            </a:r>
          </a:p>
          <a:p>
            <a:pPr lvl="0">
              <a:spcBef>
                <a:spcPts val="300"/>
              </a:spcBef>
              <a:spcAft>
                <a:spcPts val="300"/>
              </a:spcAft>
              <a:tabLst>
                <a:tab pos="3946525" algn="l"/>
              </a:tabLst>
            </a:pPr>
            <a:r>
              <a:rPr lang="cs-CZ" sz="2800" kern="0" dirty="0">
                <a:solidFill>
                  <a:srgbClr val="000000"/>
                </a:solidFill>
              </a:rPr>
              <a:t>Harmonogram administrace žádostí</a:t>
            </a:r>
          </a:p>
          <a:p>
            <a:pPr lvl="0">
              <a:spcBef>
                <a:spcPts val="300"/>
              </a:spcBef>
              <a:spcAft>
                <a:spcPts val="300"/>
              </a:spcAft>
              <a:tabLst>
                <a:tab pos="3946525" algn="l"/>
              </a:tabLst>
            </a:pPr>
            <a:r>
              <a:rPr lang="cs-CZ" sz="2800" kern="0" dirty="0">
                <a:solidFill>
                  <a:srgbClr val="000000"/>
                </a:solidFill>
              </a:rPr>
              <a:t>Podání žádosti</a:t>
            </a:r>
          </a:p>
        </p:txBody>
      </p:sp>
      <p:pic>
        <p:nvPicPr>
          <p:cNvPr id="2" name="Obrázek 1" descr="Obsah obrázku text, Písmo, logo, Grafika&#10;&#10;Obsah generovaný pomocí AI může být nesprávný.">
            <a:extLst>
              <a:ext uri="{FF2B5EF4-FFF2-40B4-BE49-F238E27FC236}">
                <a16:creationId xmlns:a16="http://schemas.microsoft.com/office/drawing/2014/main" id="{7D8AFD6F-6552-37D6-11C6-F7DE0B7619E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70285" y="566876"/>
            <a:ext cx="1000125" cy="39243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711889629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6CA1B4F-E483-1CF6-662B-5B5F69F758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									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D546295D-09C3-0AF0-09B2-6AD41521B6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/>
              <a:t>	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  <a:p>
            <a:pPr marL="0" indent="0" algn="ctr">
              <a:buNone/>
            </a:pPr>
            <a:r>
              <a:rPr lang="cs-CZ" sz="3200" b="1" dirty="0">
                <a:solidFill>
                  <a:srgbClr val="002060"/>
                </a:solidFill>
              </a:rPr>
              <a:t>DĚKUJEME ZA POZORNOST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sz="2000" dirty="0"/>
              <a:t>Liberec 11. 2. 2026</a:t>
            </a:r>
          </a:p>
        </p:txBody>
      </p:sp>
      <p:pic>
        <p:nvPicPr>
          <p:cNvPr id="5" name="Obrázek 4" descr="Obsah obrázku text, Písmo, logo, Grafika&#10;&#10;Obsah generovaný pomocí AI může být nesprávný.">
            <a:extLst>
              <a:ext uri="{FF2B5EF4-FFF2-40B4-BE49-F238E27FC236}">
                <a16:creationId xmlns:a16="http://schemas.microsoft.com/office/drawing/2014/main" id="{8DA5B879-D9E2-FBAD-7567-94F68E1F0FA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53675" y="635476"/>
            <a:ext cx="1000125" cy="39243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635974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5C96C62-C03A-7283-A117-66731B3096C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>
            <a:extLst>
              <a:ext uri="{FF2B5EF4-FFF2-40B4-BE49-F238E27FC236}">
                <a16:creationId xmlns:a16="http://schemas.microsoft.com/office/drawing/2014/main" id="{D52381D7-4977-B539-293B-C5B93F47EAA7}"/>
              </a:ext>
            </a:extLst>
          </p:cNvPr>
          <p:cNvSpPr txBox="1"/>
          <p:nvPr/>
        </p:nvSpPr>
        <p:spPr>
          <a:xfrm>
            <a:off x="856987" y="448087"/>
            <a:ext cx="9787923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cs-CZ" sz="3200" b="1" dirty="0">
                <a:solidFill>
                  <a:srgbClr val="002060"/>
                </a:solidFill>
              </a:rPr>
              <a:t>HARMONOGRAM ADMINISTRACE ŽÁDOSTÍ</a:t>
            </a:r>
          </a:p>
        </p:txBody>
      </p:sp>
      <p:sp>
        <p:nvSpPr>
          <p:cNvPr id="5" name="TextovéPole 4">
            <a:extLst>
              <a:ext uri="{FF2B5EF4-FFF2-40B4-BE49-F238E27FC236}">
                <a16:creationId xmlns:a16="http://schemas.microsoft.com/office/drawing/2014/main" id="{87C38C5D-A168-CE3A-631F-5D0807AE0C7D}"/>
              </a:ext>
            </a:extLst>
          </p:cNvPr>
          <p:cNvSpPr txBox="1"/>
          <p:nvPr/>
        </p:nvSpPr>
        <p:spPr>
          <a:xfrm>
            <a:off x="787399" y="1302633"/>
            <a:ext cx="10748820" cy="45089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cs-CZ" sz="2800" dirty="0"/>
              <a:t>Konzultace žádostí						28. 1. – 13. 3. 2026</a:t>
            </a:r>
          </a:p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cs-CZ" sz="2800" dirty="0"/>
              <a:t>Příjem žádostí 						27. 2. – 13. 3. 2026</a:t>
            </a:r>
          </a:p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cs-CZ" sz="2800" dirty="0"/>
              <a:t>Kontrola administrativního souladu 			16. 3. – 20. 3. 2026</a:t>
            </a:r>
          </a:p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cs-CZ" sz="2800" dirty="0"/>
              <a:t>Hodnocení a návrh na přidělení podpory		24. 3. 2026</a:t>
            </a:r>
          </a:p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cs-CZ" sz="2800" dirty="0"/>
              <a:t>Vyjádření k navrhované výši dotace			25. 3. – 29. 3. 2026</a:t>
            </a:r>
          </a:p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cs-CZ" sz="2800" dirty="0"/>
              <a:t>Schválení návrhu na podporu				28. 4. 2026		</a:t>
            </a:r>
          </a:p>
          <a:p>
            <a:pPr>
              <a:spcBef>
                <a:spcPts val="300"/>
              </a:spcBef>
              <a:spcAft>
                <a:spcPts val="300"/>
              </a:spcAft>
            </a:pPr>
            <a:endParaRPr lang="cs-CZ" sz="2800" dirty="0"/>
          </a:p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cs-CZ" sz="2800" dirty="0"/>
              <a:t>Oznámení o poskytnutí / neposkytnutí dotace	do 15 dnů od ověření 								usnesení ZK</a:t>
            </a:r>
          </a:p>
        </p:txBody>
      </p:sp>
      <p:pic>
        <p:nvPicPr>
          <p:cNvPr id="2" name="Obrázek 1" descr="Obsah obrázku text, Písmo, logo, Grafika&#10;&#10;Obsah generovaný pomocí AI může být nesprávný.">
            <a:extLst>
              <a:ext uri="{FF2B5EF4-FFF2-40B4-BE49-F238E27FC236}">
                <a16:creationId xmlns:a16="http://schemas.microsoft.com/office/drawing/2014/main" id="{5806D0BA-C07A-7417-EB4D-9484BE45842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0341" y="544259"/>
            <a:ext cx="1000125" cy="39243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5895079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DCF6B45-AF6E-A70C-277B-10E39E97115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>
            <a:extLst>
              <a:ext uri="{FF2B5EF4-FFF2-40B4-BE49-F238E27FC236}">
                <a16:creationId xmlns:a16="http://schemas.microsoft.com/office/drawing/2014/main" id="{90D638CD-5A3F-B6C9-CFEC-288E67928A3D}"/>
              </a:ext>
            </a:extLst>
          </p:cNvPr>
          <p:cNvSpPr txBox="1"/>
          <p:nvPr/>
        </p:nvSpPr>
        <p:spPr>
          <a:xfrm>
            <a:off x="572655" y="532182"/>
            <a:ext cx="1096356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3200" b="1" dirty="0">
                <a:solidFill>
                  <a:srgbClr val="002060"/>
                </a:solidFill>
              </a:rPr>
              <a:t>KONZULTACE ŽÁDOSTI</a:t>
            </a:r>
          </a:p>
        </p:txBody>
      </p:sp>
      <p:sp>
        <p:nvSpPr>
          <p:cNvPr id="3" name="TextovéPole 2">
            <a:extLst>
              <a:ext uri="{FF2B5EF4-FFF2-40B4-BE49-F238E27FC236}">
                <a16:creationId xmlns:a16="http://schemas.microsoft.com/office/drawing/2014/main" id="{5D92F9CD-62F4-EE6B-15A3-655969A34EA6}"/>
              </a:ext>
            </a:extLst>
          </p:cNvPr>
          <p:cNvSpPr txBox="1"/>
          <p:nvPr/>
        </p:nvSpPr>
        <p:spPr>
          <a:xfrm>
            <a:off x="502227" y="1298054"/>
            <a:ext cx="11187545" cy="50321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6213" algn="just">
              <a:spcBef>
                <a:spcPct val="20000"/>
              </a:spcBef>
              <a:tabLst>
                <a:tab pos="3051175" algn="l"/>
                <a:tab pos="10048875" algn="l"/>
              </a:tabLst>
            </a:pPr>
            <a:r>
              <a:rPr lang="cs-CZ" sz="2600" dirty="0"/>
              <a:t>KOMPLETNÍ ZNĚNÍ vyhlášení a podmínek programů naleznete v kroku 1 „</a:t>
            </a:r>
            <a:r>
              <a:rPr lang="cs-CZ" sz="2600" b="1" dirty="0"/>
              <a:t>Přečtěte si pozorně</a:t>
            </a:r>
            <a:r>
              <a:rPr lang="cs-CZ" sz="2600" dirty="0"/>
              <a:t>“.</a:t>
            </a:r>
          </a:p>
          <a:p>
            <a:pPr marL="176213" algn="just">
              <a:spcBef>
                <a:spcPct val="20000"/>
              </a:spcBef>
              <a:tabLst>
                <a:tab pos="3051175" algn="l"/>
                <a:tab pos="10048875" algn="l"/>
              </a:tabLst>
            </a:pPr>
            <a:endParaRPr lang="cs-CZ" sz="900" dirty="0"/>
          </a:p>
          <a:p>
            <a:pPr marL="176213" algn="just">
              <a:spcBef>
                <a:spcPct val="20000"/>
              </a:spcBef>
              <a:tabLst>
                <a:tab pos="3051175" algn="l"/>
                <a:tab pos="10048875" algn="l"/>
              </a:tabLst>
            </a:pPr>
            <a:r>
              <a:rPr lang="cs-CZ" sz="2600" dirty="0"/>
              <a:t>Na formulář žádosti se dostanete:</a:t>
            </a:r>
            <a:endParaRPr lang="cs-CZ" sz="2600" dirty="0">
              <a:hlinkClick r:id="rId3"/>
            </a:endParaRPr>
          </a:p>
          <a:p>
            <a:pPr marL="176213" algn="just">
              <a:tabLst>
                <a:tab pos="3051175" algn="l"/>
                <a:tab pos="10048875" algn="l"/>
              </a:tabLst>
            </a:pPr>
            <a:r>
              <a:rPr lang="cs-CZ" sz="2600" dirty="0">
                <a:hlinkClick r:id="rId3"/>
              </a:rPr>
              <a:t>www.kraj-lbc.cz</a:t>
            </a:r>
            <a:r>
              <a:rPr lang="cs-CZ" sz="2600" dirty="0"/>
              <a:t> → dotace → školství, mládež, pohybová gramotnost a sport → oblast podpory: školství a mládež → příslušný program → krok 3: vstup do dotačního portálu → formuláře 2026 → </a:t>
            </a:r>
            <a:r>
              <a:rPr lang="cs-CZ" sz="2600" b="1" u="sng" dirty="0"/>
              <a:t>formulář T1 s podílem</a:t>
            </a:r>
          </a:p>
          <a:p>
            <a:pPr marL="176213" lvl="0" algn="just">
              <a:spcBef>
                <a:spcPts val="600"/>
              </a:spcBef>
              <a:tabLst>
                <a:tab pos="3051175" algn="l"/>
                <a:tab pos="10048875" algn="l"/>
              </a:tabLst>
            </a:pPr>
            <a:endParaRPr lang="cs-CZ" sz="900" kern="0" dirty="0">
              <a:solidFill>
                <a:srgbClr val="000000"/>
              </a:solidFill>
            </a:endParaRPr>
          </a:p>
          <a:p>
            <a:pPr marL="176213" lvl="0" algn="just">
              <a:spcBef>
                <a:spcPts val="600"/>
              </a:spcBef>
              <a:tabLst>
                <a:tab pos="3051175" algn="l"/>
                <a:tab pos="10048875" algn="l"/>
              </a:tabLst>
            </a:pPr>
            <a:r>
              <a:rPr lang="cs-CZ" sz="2600" kern="0" dirty="0">
                <a:solidFill>
                  <a:srgbClr val="000000"/>
                </a:solidFill>
              </a:rPr>
              <a:t>Kromě konzultací s administrátory programů je možné využít „</a:t>
            </a:r>
            <a:r>
              <a:rPr lang="cs-CZ" sz="2600" b="1" kern="0" dirty="0">
                <a:solidFill>
                  <a:srgbClr val="000000"/>
                </a:solidFill>
              </a:rPr>
              <a:t>Podrobný návod na práci s dotačním portálem“. Tento návod  </a:t>
            </a:r>
            <a:r>
              <a:rPr lang="cs-CZ" sz="2600" kern="0" dirty="0">
                <a:solidFill>
                  <a:srgbClr val="000000"/>
                </a:solidFill>
              </a:rPr>
              <a:t>naleznete u příslušného dotačního programu na dotačním webu v kroku č. 3. J</a:t>
            </a:r>
            <a:r>
              <a:rPr lang="cs-CZ" sz="2600" dirty="0"/>
              <a:t>sou zde podrobně popsány jednotlivé úkony pro přihlášení a vstup do dotačního portálu, vyplnění a odeslání žádosti (názorný příklad vyplnění jednotlivých oddílů žádosti).</a:t>
            </a:r>
            <a:endParaRPr lang="cs-CZ" sz="2000" dirty="0"/>
          </a:p>
        </p:txBody>
      </p:sp>
      <p:pic>
        <p:nvPicPr>
          <p:cNvPr id="5" name="Obrázek 4" descr="Obsah obrázku text, Písmo, logo, Grafika&#10;&#10;Obsah generovaný pomocí AI může být nesprávný.">
            <a:extLst>
              <a:ext uri="{FF2B5EF4-FFF2-40B4-BE49-F238E27FC236}">
                <a16:creationId xmlns:a16="http://schemas.microsoft.com/office/drawing/2014/main" id="{C9ADEF14-9DA2-E28B-8878-90D4D186687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36094" y="543430"/>
            <a:ext cx="1000125" cy="39243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296145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9690707-071F-8E99-DE84-25A26743E0F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>
            <a:extLst>
              <a:ext uri="{FF2B5EF4-FFF2-40B4-BE49-F238E27FC236}">
                <a16:creationId xmlns:a16="http://schemas.microsoft.com/office/drawing/2014/main" id="{86E505F6-A63A-CD86-DB7B-16B98C859B37}"/>
              </a:ext>
            </a:extLst>
          </p:cNvPr>
          <p:cNvSpPr txBox="1"/>
          <p:nvPr/>
        </p:nvSpPr>
        <p:spPr>
          <a:xfrm>
            <a:off x="572655" y="407006"/>
            <a:ext cx="1096356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3200" b="1" dirty="0">
                <a:solidFill>
                  <a:srgbClr val="002060"/>
                </a:solidFill>
              </a:rPr>
              <a:t>PŘÍJEM ŽÁDOSTI</a:t>
            </a:r>
          </a:p>
        </p:txBody>
      </p:sp>
      <p:sp>
        <p:nvSpPr>
          <p:cNvPr id="3" name="TextovéPole 2">
            <a:extLst>
              <a:ext uri="{FF2B5EF4-FFF2-40B4-BE49-F238E27FC236}">
                <a16:creationId xmlns:a16="http://schemas.microsoft.com/office/drawing/2014/main" id="{8E943B67-9952-3C18-64B6-BA05E5681B46}"/>
              </a:ext>
            </a:extLst>
          </p:cNvPr>
          <p:cNvSpPr txBox="1"/>
          <p:nvPr/>
        </p:nvSpPr>
        <p:spPr>
          <a:xfrm>
            <a:off x="431801" y="1055907"/>
            <a:ext cx="11187545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68288" algn="ctr">
              <a:spcBef>
                <a:spcPts val="600"/>
              </a:spcBef>
            </a:pPr>
            <a:r>
              <a:rPr lang="cs-CZ" sz="2800" b="1" dirty="0">
                <a:solidFill>
                  <a:srgbClr val="C00000"/>
                </a:solidFill>
              </a:rPr>
              <a:t>ŽÁDOST PODÁVAJÍ ŽADATELÉ </a:t>
            </a:r>
            <a:r>
              <a:rPr lang="cs-CZ" sz="2800" b="1" u="sng" dirty="0">
                <a:solidFill>
                  <a:srgbClr val="C00000"/>
                </a:solidFill>
              </a:rPr>
              <a:t>POUZE</a:t>
            </a:r>
            <a:r>
              <a:rPr lang="cs-CZ" sz="2800" b="1" dirty="0">
                <a:solidFill>
                  <a:srgbClr val="C00000"/>
                </a:solidFill>
              </a:rPr>
              <a:t> PŘES DOTAČNÍ PORTÁL LIBERECKÉHO KRAJE</a:t>
            </a:r>
          </a:p>
          <a:p>
            <a:pPr marL="360363" indent="-360363" algn="just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cs-CZ" sz="2800" dirty="0"/>
              <a:t>Žádost o poskytnutí dotace předkládá žadatel přes portál na příslušném formuláři </a:t>
            </a:r>
            <a:r>
              <a:rPr lang="cs-CZ" sz="2800" b="1" dirty="0"/>
              <a:t>včetně příloh BEZ PODPISU</a:t>
            </a:r>
            <a:r>
              <a:rPr lang="cs-CZ" sz="2800" dirty="0"/>
              <a:t>. </a:t>
            </a:r>
            <a:r>
              <a:rPr lang="cs-CZ" sz="2400" i="1" dirty="0"/>
              <a:t>Podpis žadatele na žádosti je nahrazen fikcí podpisu podle ustanovení § 8 zákona č. 365/2000 Sb., o informačních systémech veřejné správy, ve znění pozdějších předpisů. Přílohy požadované správcem programu, tvořící nedílnou součást žádosti, resp. předkládané spolu s žádostí, předkládá žadatel v souladu s vyhlášeným programem. </a:t>
            </a:r>
          </a:p>
          <a:p>
            <a:pPr marL="360363" indent="-360363" algn="just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cs-CZ" sz="2800" b="1" dirty="0">
                <a:solidFill>
                  <a:srgbClr val="002060"/>
                </a:solidFill>
              </a:rPr>
              <a:t>POVINNÉ PŘÍLOHY K ŽÁDOSTI:</a:t>
            </a:r>
          </a:p>
          <a:p>
            <a:pPr marL="720725" indent="-277813" algn="just">
              <a:buFont typeface="Wingdings" panose="05000000000000000000" pitchFamily="2" charset="2"/>
              <a:buChar char="Ø"/>
            </a:pPr>
            <a:r>
              <a:rPr lang="cs-CZ" sz="2000" b="1" dirty="0"/>
              <a:t>Podrobný popis projektu</a:t>
            </a:r>
          </a:p>
          <a:p>
            <a:pPr marL="720725" indent="-277813" algn="just">
              <a:buFont typeface="Wingdings" panose="05000000000000000000" pitchFamily="2" charset="2"/>
              <a:buChar char="Ø"/>
            </a:pPr>
            <a:r>
              <a:rPr lang="cs-CZ" sz="2000" b="1" dirty="0"/>
              <a:t>Plná moc</a:t>
            </a:r>
          </a:p>
          <a:p>
            <a:pPr algn="ctr"/>
            <a:endParaRPr lang="cs-CZ" sz="800" dirty="0"/>
          </a:p>
          <a:p>
            <a:pPr algn="ctr"/>
            <a:r>
              <a:rPr lang="cs-CZ" sz="2800" dirty="0"/>
              <a:t>Žádost musí být podána nejpozději </a:t>
            </a:r>
            <a:r>
              <a:rPr lang="cs-CZ" sz="2800" b="1" dirty="0">
                <a:solidFill>
                  <a:srgbClr val="C00000"/>
                </a:solidFill>
              </a:rPr>
              <a:t>13. 3. 2026 do 24:00 HODIN!!</a:t>
            </a:r>
          </a:p>
          <a:p>
            <a:pPr marL="720725" indent="-277813" algn="just">
              <a:buFont typeface="Wingdings" panose="05000000000000000000" pitchFamily="2" charset="2"/>
              <a:buChar char="Ø"/>
            </a:pPr>
            <a:endParaRPr lang="cs-CZ" sz="2000" dirty="0"/>
          </a:p>
        </p:txBody>
      </p:sp>
      <p:pic>
        <p:nvPicPr>
          <p:cNvPr id="5" name="Obrázek 4" descr="Obsah obrázku text, Písmo, logo, Grafika&#10;&#10;Obsah generovaný pomocí AI může být nesprávný.">
            <a:extLst>
              <a:ext uri="{FF2B5EF4-FFF2-40B4-BE49-F238E27FC236}">
                <a16:creationId xmlns:a16="http://schemas.microsoft.com/office/drawing/2014/main" id="{87D1DB41-EED7-F83D-79F2-E26866886A6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36094" y="599351"/>
            <a:ext cx="1000125" cy="39243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1131168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7F5187B-E789-C6DE-1D45-A417DAE8A0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>
            <a:extLst>
              <a:ext uri="{FF2B5EF4-FFF2-40B4-BE49-F238E27FC236}">
                <a16:creationId xmlns:a16="http://schemas.microsoft.com/office/drawing/2014/main" id="{F33CE170-FDE9-A317-2CC0-5CAC96C4AE70}"/>
              </a:ext>
            </a:extLst>
          </p:cNvPr>
          <p:cNvSpPr txBox="1"/>
          <p:nvPr/>
        </p:nvSpPr>
        <p:spPr>
          <a:xfrm>
            <a:off x="572655" y="532182"/>
            <a:ext cx="1096356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3200" b="1" dirty="0">
                <a:solidFill>
                  <a:srgbClr val="002060"/>
                </a:solidFill>
              </a:rPr>
              <a:t>PŘÍJEM ŽÁDOSTI</a:t>
            </a:r>
          </a:p>
        </p:txBody>
      </p:sp>
      <p:sp>
        <p:nvSpPr>
          <p:cNvPr id="3" name="TextovéPole 2">
            <a:extLst>
              <a:ext uri="{FF2B5EF4-FFF2-40B4-BE49-F238E27FC236}">
                <a16:creationId xmlns:a16="http://schemas.microsoft.com/office/drawing/2014/main" id="{2952DCBD-D3CE-CE05-F9B2-A022103C67F6}"/>
              </a:ext>
            </a:extLst>
          </p:cNvPr>
          <p:cNvSpPr txBox="1"/>
          <p:nvPr/>
        </p:nvSpPr>
        <p:spPr>
          <a:xfrm>
            <a:off x="502227" y="1298054"/>
            <a:ext cx="11187545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6213" lvl="0" algn="just">
              <a:spcBef>
                <a:spcPct val="20000"/>
              </a:spcBef>
              <a:tabLst>
                <a:tab pos="3051175" algn="l"/>
                <a:tab pos="10048875" algn="l"/>
              </a:tabLst>
            </a:pPr>
            <a:endParaRPr lang="cs-CZ" sz="2000" kern="0" dirty="0">
              <a:solidFill>
                <a:srgbClr val="000000"/>
              </a:solidFill>
            </a:endParaRPr>
          </a:p>
          <a:p>
            <a:pPr marL="176213" algn="just">
              <a:spcBef>
                <a:spcPct val="20000"/>
              </a:spcBef>
              <a:tabLst>
                <a:tab pos="3051175" algn="l"/>
                <a:tab pos="10048875" algn="l"/>
              </a:tabLst>
            </a:pPr>
            <a:r>
              <a:rPr lang="cs-CZ" sz="2800" dirty="0"/>
              <a:t>Podává-li žádost za žádající subjekt fyzická osoba z jiného než žádajícího subjektu, je povinna přiložit k žádosti plnou moc k zastupování žadatele. </a:t>
            </a:r>
          </a:p>
          <a:p>
            <a:pPr marL="176213" lvl="0" algn="just">
              <a:spcBef>
                <a:spcPct val="20000"/>
              </a:spcBef>
              <a:tabLst>
                <a:tab pos="3051175" algn="l"/>
                <a:tab pos="10048875" algn="l"/>
              </a:tabLst>
            </a:pPr>
            <a:endParaRPr lang="cs-CZ" sz="2000" dirty="0"/>
          </a:p>
          <a:p>
            <a:pPr marL="176213" lvl="0" algn="just">
              <a:spcBef>
                <a:spcPct val="20000"/>
              </a:spcBef>
              <a:tabLst>
                <a:tab pos="3051175" algn="l"/>
                <a:tab pos="10048875" algn="l"/>
              </a:tabLst>
            </a:pPr>
            <a:r>
              <a:rPr lang="cs-CZ" sz="2000" dirty="0"/>
              <a:t>Plná moc: příklad znění </a:t>
            </a:r>
          </a:p>
          <a:p>
            <a:pPr marL="176213" algn="just">
              <a:spcBef>
                <a:spcPct val="20000"/>
              </a:spcBef>
              <a:tabLst>
                <a:tab pos="3051175" algn="l"/>
                <a:tab pos="10048875" algn="l"/>
              </a:tabLst>
            </a:pPr>
            <a:r>
              <a:rPr lang="cs-CZ" dirty="0"/>
              <a:t>„</a:t>
            </a:r>
            <a:r>
              <a:rPr lang="cs-CZ" sz="2400" dirty="0"/>
              <a:t>Uděluji plnou moc panu </a:t>
            </a:r>
            <a:r>
              <a:rPr lang="cs-CZ" sz="2400" b="1" dirty="0"/>
              <a:t>XY, r. č. ……, bytem …….</a:t>
            </a:r>
            <a:r>
              <a:rPr lang="cs-CZ" sz="2400" dirty="0"/>
              <a:t> jakožto zmocněnci k zastupování </a:t>
            </a:r>
            <a:r>
              <a:rPr lang="cs-CZ" sz="2400" b="1" dirty="0"/>
              <a:t>………(název subjektu)……., spolek, IČO: 12345678, se sídlem ...................... </a:t>
            </a:r>
            <a:r>
              <a:rPr lang="cs-CZ" sz="2400" dirty="0"/>
              <a:t>jakožto zmocnitele ve věci </a:t>
            </a:r>
            <a:r>
              <a:rPr lang="cs-CZ" sz="2400" b="1" dirty="0"/>
              <a:t>poskytování dotací na projekty realizované zmocnitelem</a:t>
            </a:r>
            <a:r>
              <a:rPr lang="cs-CZ" sz="2400" dirty="0"/>
              <a:t>. Zmocněnec je v uvedené věci </a:t>
            </a:r>
            <a:r>
              <a:rPr lang="cs-CZ" sz="2400" b="1" dirty="0"/>
              <a:t>oprávněn</a:t>
            </a:r>
            <a:r>
              <a:rPr lang="cs-CZ" sz="2400" dirty="0"/>
              <a:t> za zmocnitele </a:t>
            </a:r>
            <a:r>
              <a:rPr lang="cs-CZ" sz="2400" b="1" dirty="0"/>
              <a:t>podepisovat a podávat žádosti o poskytnutí dotace</a:t>
            </a:r>
            <a:r>
              <a:rPr lang="cs-CZ" sz="2400" dirty="0"/>
              <a:t>, </a:t>
            </a:r>
            <a:r>
              <a:rPr lang="cs-CZ" sz="2400" b="1" i="1" dirty="0">
                <a:solidFill>
                  <a:schemeClr val="bg1">
                    <a:lumMod val="50000"/>
                  </a:schemeClr>
                </a:solidFill>
              </a:rPr>
              <a:t>podepisovat smlouvy o poskytnutí dotace</a:t>
            </a:r>
            <a:r>
              <a:rPr lang="cs-CZ" sz="2400" i="1" dirty="0">
                <a:solidFill>
                  <a:schemeClr val="bg1">
                    <a:lumMod val="50000"/>
                  </a:schemeClr>
                </a:solidFill>
              </a:rPr>
              <a:t>, včetně případných změn těchto smluv, </a:t>
            </a:r>
            <a:r>
              <a:rPr lang="cs-CZ" sz="2400" b="1" dirty="0"/>
              <a:t>a</a:t>
            </a:r>
            <a:r>
              <a:rPr lang="cs-CZ" sz="2400" dirty="0"/>
              <a:t> </a:t>
            </a:r>
            <a:r>
              <a:rPr lang="cs-CZ" sz="2400" b="1" dirty="0"/>
              <a:t>podepisovat a podávat vyúčtování poskytnuté dotace</a:t>
            </a:r>
            <a:r>
              <a:rPr lang="cs-CZ" sz="2400" dirty="0"/>
              <a:t>. </a:t>
            </a:r>
          </a:p>
          <a:p>
            <a:pPr marL="176213" algn="just">
              <a:spcBef>
                <a:spcPct val="20000"/>
              </a:spcBef>
              <a:tabLst>
                <a:tab pos="3051175" algn="l"/>
                <a:tab pos="10048875" algn="l"/>
              </a:tabLst>
            </a:pPr>
            <a:endParaRPr lang="cs-CZ" dirty="0"/>
          </a:p>
          <a:p>
            <a:pPr marL="176213" lvl="0" algn="just">
              <a:spcBef>
                <a:spcPct val="20000"/>
              </a:spcBef>
              <a:tabLst>
                <a:tab pos="3051175" algn="l"/>
                <a:tab pos="10048875" algn="l"/>
              </a:tabLst>
            </a:pPr>
            <a:endParaRPr lang="cs-CZ" sz="2000" dirty="0"/>
          </a:p>
        </p:txBody>
      </p:sp>
      <p:pic>
        <p:nvPicPr>
          <p:cNvPr id="5" name="Obrázek 4" descr="Obsah obrázku text, Písmo, logo, Grafika&#10;&#10;Obsah generovaný pomocí AI může být nesprávný.">
            <a:extLst>
              <a:ext uri="{FF2B5EF4-FFF2-40B4-BE49-F238E27FC236}">
                <a16:creationId xmlns:a16="http://schemas.microsoft.com/office/drawing/2014/main" id="{EFAF0802-0799-CB85-F413-7843328A7F5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36094" y="543430"/>
            <a:ext cx="1000125" cy="39243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7620684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ACC0ACC-4126-DAE3-263A-312A4C446C4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>
            <a:extLst>
              <a:ext uri="{FF2B5EF4-FFF2-40B4-BE49-F238E27FC236}">
                <a16:creationId xmlns:a16="http://schemas.microsoft.com/office/drawing/2014/main" id="{2BFF663B-BC97-1D36-09E7-21CEE67CE3D6}"/>
              </a:ext>
            </a:extLst>
          </p:cNvPr>
          <p:cNvSpPr txBox="1"/>
          <p:nvPr/>
        </p:nvSpPr>
        <p:spPr>
          <a:xfrm>
            <a:off x="544944" y="411440"/>
            <a:ext cx="1076960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3200" b="1" dirty="0">
                <a:solidFill>
                  <a:srgbClr val="002060"/>
                </a:solidFill>
              </a:rPr>
              <a:t>VYJÁDŘENÍ K NAVRHOVANÉ VÝŠI DOTACE</a:t>
            </a:r>
          </a:p>
        </p:txBody>
      </p:sp>
      <p:sp>
        <p:nvSpPr>
          <p:cNvPr id="3" name="TextovéPole 2">
            <a:extLst>
              <a:ext uri="{FF2B5EF4-FFF2-40B4-BE49-F238E27FC236}">
                <a16:creationId xmlns:a16="http://schemas.microsoft.com/office/drawing/2014/main" id="{9BAD4D22-0B65-24ED-89C7-405552458B09}"/>
              </a:ext>
            </a:extLst>
          </p:cNvPr>
          <p:cNvSpPr txBox="1"/>
          <p:nvPr/>
        </p:nvSpPr>
        <p:spPr>
          <a:xfrm>
            <a:off x="442191" y="1307291"/>
            <a:ext cx="11307618" cy="49552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cs-CZ" sz="2400" dirty="0"/>
              <a:t>Po hodnocení žádostí VÝBOREM VÝCHOVY, VZDĚLÁVÁNÍ A ZAMĚSTNANOSTI 24. 3. 2026 obdrží kontaktní osoby u projektů navržených k podpoře informativní email s formulářem „</a:t>
            </a:r>
            <a:r>
              <a:rPr lang="cs-CZ" sz="2400" b="1" dirty="0"/>
              <a:t>Vyjádření k projektu“</a:t>
            </a:r>
            <a:r>
              <a:rPr lang="cs-CZ" sz="2400" dirty="0"/>
              <a:t>.  </a:t>
            </a:r>
          </a:p>
          <a:p>
            <a:pPr algn="just"/>
            <a:endParaRPr lang="cs-CZ" sz="2400" dirty="0"/>
          </a:p>
          <a:p>
            <a:pPr algn="just"/>
            <a:r>
              <a:rPr lang="cs-CZ" sz="2400" dirty="0"/>
              <a:t>Součástí vyjádření je </a:t>
            </a:r>
            <a:r>
              <a:rPr lang="cs-CZ" sz="2400" b="1" dirty="0">
                <a:ea typeface="Times New Roman" panose="02020603050405020304" pitchFamily="18" charset="0"/>
              </a:rPr>
              <a:t>čestné prohlášení</a:t>
            </a:r>
            <a:r>
              <a:rPr lang="cs-CZ" sz="2400" dirty="0">
                <a:ea typeface="Times New Roman" panose="02020603050405020304" pitchFamily="18" charset="0"/>
              </a:rPr>
              <a:t> o vyrovnání závazků vůči zdravotním pojišťovnám, správě sociálního zabezpečení, finančnímu úřadu a Libereckému kraji.</a:t>
            </a:r>
            <a:endParaRPr lang="cs-CZ" sz="2400" dirty="0"/>
          </a:p>
          <a:p>
            <a:pPr algn="just"/>
            <a:endParaRPr lang="cs-CZ" sz="2400" dirty="0"/>
          </a:p>
          <a:p>
            <a:pPr algn="just"/>
            <a:r>
              <a:rPr lang="cs-CZ" sz="2400" dirty="0"/>
              <a:t>Vyplněný formulář bude nutné </a:t>
            </a:r>
            <a:r>
              <a:rPr lang="cs-CZ" sz="2400" b="1" dirty="0"/>
              <a:t>obratem zaslat emailem </a:t>
            </a:r>
            <a:r>
              <a:rPr lang="cs-CZ" sz="2400" dirty="0"/>
              <a:t>administrátoru programu, nejpozději do </a:t>
            </a:r>
            <a:r>
              <a:rPr lang="cs-CZ" sz="2400" b="1" dirty="0">
                <a:solidFill>
                  <a:srgbClr val="FF0000"/>
                </a:solidFill>
              </a:rPr>
              <a:t>29. 3. 2026 a současně </a:t>
            </a:r>
            <a:r>
              <a:rPr lang="cs-CZ" sz="2400" dirty="0"/>
              <a:t>datovou schránkou.</a:t>
            </a:r>
          </a:p>
          <a:p>
            <a:pPr algn="just"/>
            <a:endParaRPr lang="cs-CZ" sz="2400" b="1" dirty="0"/>
          </a:p>
          <a:p>
            <a:pPr algn="just"/>
            <a:r>
              <a:rPr lang="cs-CZ" sz="2400" dirty="0"/>
              <a:t>V případě, že bude výše požadované dotace ponížena z důvodu nedostatečné alokace finančních prostředků programu, budou mít žadatelé možnost úpravy celkových nákladů projektu – prostřednictvím formuláře „</a:t>
            </a:r>
            <a:r>
              <a:rPr lang="cs-CZ" sz="2400" b="1" dirty="0"/>
              <a:t>Žádost o změnu projektu</a:t>
            </a:r>
            <a:r>
              <a:rPr lang="cs-CZ" sz="2400" dirty="0"/>
              <a:t>“. </a:t>
            </a:r>
          </a:p>
        </p:txBody>
      </p:sp>
      <p:pic>
        <p:nvPicPr>
          <p:cNvPr id="5" name="Obrázek 4" descr="Obsah obrázku text, Písmo, logo, Grafika&#10;&#10;Obsah generovaný pomocí AI může být nesprávný.">
            <a:extLst>
              <a:ext uri="{FF2B5EF4-FFF2-40B4-BE49-F238E27FC236}">
                <a16:creationId xmlns:a16="http://schemas.microsoft.com/office/drawing/2014/main" id="{CB9F8533-2A2F-EA23-124C-AAB5427CA37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86436" y="560539"/>
            <a:ext cx="1000125" cy="39243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52158819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DD7B5E5-A649-D3FD-F75B-24C65152FF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>
            <a:extLst>
              <a:ext uri="{FF2B5EF4-FFF2-40B4-BE49-F238E27FC236}">
                <a16:creationId xmlns:a16="http://schemas.microsoft.com/office/drawing/2014/main" id="{125088DC-A40A-241C-AF0C-2B771B4E9650}"/>
              </a:ext>
            </a:extLst>
          </p:cNvPr>
          <p:cNvSpPr txBox="1"/>
          <p:nvPr/>
        </p:nvSpPr>
        <p:spPr>
          <a:xfrm>
            <a:off x="544945" y="411440"/>
            <a:ext cx="9245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3200" b="1" dirty="0">
                <a:solidFill>
                  <a:srgbClr val="002060"/>
                </a:solidFill>
              </a:rPr>
              <a:t>PODPOŘENÉ PROJEKTY</a:t>
            </a:r>
          </a:p>
        </p:txBody>
      </p:sp>
      <p:sp>
        <p:nvSpPr>
          <p:cNvPr id="3" name="TextovéPole 2">
            <a:extLst>
              <a:ext uri="{FF2B5EF4-FFF2-40B4-BE49-F238E27FC236}">
                <a16:creationId xmlns:a16="http://schemas.microsoft.com/office/drawing/2014/main" id="{FEE8FCAD-EC78-B4C9-AB8D-DF2590DB5AA9}"/>
              </a:ext>
            </a:extLst>
          </p:cNvPr>
          <p:cNvSpPr txBox="1"/>
          <p:nvPr/>
        </p:nvSpPr>
        <p:spPr>
          <a:xfrm>
            <a:off x="442191" y="1018079"/>
            <a:ext cx="11307618" cy="52322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Bef>
                <a:spcPts val="600"/>
              </a:spcBef>
            </a:pPr>
            <a:r>
              <a:rPr lang="cs-CZ" sz="2400" dirty="0"/>
              <a:t>Po rozhodnutí Zastupitelstva Libereckého kraje o poskytnutí dotace </a:t>
            </a:r>
            <a:r>
              <a:rPr lang="cs-CZ" sz="2400" b="1" dirty="0"/>
              <a:t>28. 4. 2026 </a:t>
            </a:r>
            <a:r>
              <a:rPr lang="cs-CZ" sz="2400" dirty="0"/>
              <a:t>obdrží příjemci dotace cca do 15 dnů po tomto termínu oznámení o podpoře a emailem bude zaslána </a:t>
            </a:r>
            <a:r>
              <a:rPr lang="cs-CZ" sz="2400" b="1" dirty="0"/>
              <a:t>SMLOUVA O POSKYTNUTÍ DOTACE.</a:t>
            </a:r>
          </a:p>
          <a:p>
            <a:pPr algn="just">
              <a:spcBef>
                <a:spcPts val="1200"/>
              </a:spcBef>
            </a:pPr>
            <a:r>
              <a:rPr lang="cs-CZ" sz="2400" dirty="0"/>
              <a:t>Smlouvy o poskytnutí dotace budou uzavírané pouze elektronicky, obě smluvní strany opatří smlouvu </a:t>
            </a:r>
            <a:r>
              <a:rPr lang="cs-CZ" sz="2400" b="1" u="sng" cap="all" dirty="0"/>
              <a:t>Uznávaným</a:t>
            </a:r>
            <a:r>
              <a:rPr lang="cs-CZ" sz="2400" b="1" u="sng" dirty="0"/>
              <a:t> ELEKTRONICKÝM PODPISEM</a:t>
            </a:r>
            <a:r>
              <a:rPr lang="cs-CZ" sz="2400" b="1" dirty="0"/>
              <a:t>. </a:t>
            </a:r>
          </a:p>
          <a:p>
            <a:pPr algn="just">
              <a:spcBef>
                <a:spcPts val="1200"/>
              </a:spcBef>
            </a:pPr>
            <a:r>
              <a:rPr lang="cs-CZ" sz="2400" dirty="0"/>
              <a:t>Uznávaným elektronickým podpisem pro potřeby smlouvy je </a:t>
            </a:r>
            <a:r>
              <a:rPr lang="cs-CZ" dirty="0"/>
              <a:t>(dle zákona č. 297/2016 Sb., </a:t>
            </a:r>
            <a:r>
              <a:rPr lang="cs-CZ" i="1" dirty="0"/>
              <a:t>Zákon o službách vytvářejících důvěru pro elektronické transakce)</a:t>
            </a:r>
            <a:r>
              <a:rPr lang="cs-CZ" sz="2400" dirty="0"/>
              <a:t>: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cs-CZ" sz="2400" b="1" dirty="0"/>
              <a:t>u spolků a obdobných právních forem příjemce </a:t>
            </a:r>
            <a:r>
              <a:rPr lang="cs-CZ" sz="2400" b="1" u="sng" dirty="0"/>
              <a:t>zaručený elektronický </a:t>
            </a:r>
            <a:r>
              <a:rPr lang="cs-CZ" sz="2400" dirty="0"/>
              <a:t>podpis založený na kvalifikovaném certifikátu pro elektronický podpis </a:t>
            </a:r>
          </a:p>
          <a:p>
            <a:pPr marL="342900" indent="-342900" algn="just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cs-CZ" sz="2400" b="1" dirty="0"/>
              <a:t>u příspěvkových organizací územních samosprávných celků </a:t>
            </a:r>
            <a:r>
              <a:rPr lang="cs-CZ" sz="2400" b="1" u="sng" dirty="0"/>
              <a:t>kvalifikovaný elektronický podpis s kvalifikovaným časovým razítkem</a:t>
            </a:r>
          </a:p>
          <a:p>
            <a:pPr algn="just">
              <a:spcBef>
                <a:spcPts val="600"/>
              </a:spcBef>
            </a:pPr>
            <a:r>
              <a:rPr lang="cs-CZ" sz="2000" dirty="0"/>
              <a:t>Pokud za příjemce dotace jedná více statutárních zástupců, je potřeba, aby </a:t>
            </a:r>
            <a:r>
              <a:rPr lang="cs-CZ" sz="2000" b="1" u="sng" dirty="0"/>
              <a:t>všichni měli elektronický podpis</a:t>
            </a:r>
            <a:r>
              <a:rPr lang="cs-CZ" sz="2000" b="1" dirty="0"/>
              <a:t>.</a:t>
            </a:r>
            <a:r>
              <a:rPr lang="cs-CZ" sz="2000" dirty="0"/>
              <a:t> </a:t>
            </a:r>
          </a:p>
        </p:txBody>
      </p:sp>
      <p:pic>
        <p:nvPicPr>
          <p:cNvPr id="5" name="Obrázek 4" descr="Obsah obrázku text, Písmo, logo, Grafika&#10;&#10;Obsah generovaný pomocí AI může být nesprávný.">
            <a:extLst>
              <a:ext uri="{FF2B5EF4-FFF2-40B4-BE49-F238E27FC236}">
                <a16:creationId xmlns:a16="http://schemas.microsoft.com/office/drawing/2014/main" id="{1699075B-778A-15A0-C7E3-B951E7CD8C2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86436" y="601216"/>
            <a:ext cx="1000125" cy="39243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016818290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Metadata/LabelInfo.xml><?xml version="1.0" encoding="utf-8"?>
<clbl:labelList xmlns:clbl="http://schemas.microsoft.com/office/2020/mipLabelMetadata">
  <clbl:label id="{96ee9347-6a02-4ce4-87bb-ec9cbd022d71}" enabled="0" method="" siteId="{96ee9347-6a02-4ce4-87bb-ec9cbd022d71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6948</TotalTime>
  <Words>3143</Words>
  <Application>Microsoft Office PowerPoint</Application>
  <PresentationFormat>Širokoúhlá obrazovka</PresentationFormat>
  <Paragraphs>260</Paragraphs>
  <Slides>30</Slides>
  <Notes>30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30</vt:i4>
      </vt:variant>
    </vt:vector>
  </HeadingPairs>
  <TitlesOfParts>
    <vt:vector size="36" baseType="lpstr">
      <vt:lpstr>Arial</vt:lpstr>
      <vt:lpstr>Calibri</vt:lpstr>
      <vt:lpstr>Calibri Light</vt:lpstr>
      <vt:lpstr>Times New Roman</vt:lpstr>
      <vt:lpstr>Wingdings</vt:lpstr>
      <vt:lpstr>Motiv Office</vt:lpstr>
      <vt:lpstr>     SEMINÁŘ K DOTAČNÍM PROGRAMŮM  LIBERECKÉHO KRAJE pro rok 2026   4.1 Program volnočasových aktivit  a  4.4 SOUTĚŽE A PODPORA TALENTOVANÝCH  DĚTÍ A MLÁDEŽE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PODPOŘENÉ PROJEKTY</vt:lpstr>
      <vt:lpstr>Program 4.4 soutěže a podpora talentovaných dětí a mládeže</vt:lpstr>
      <vt:lpstr>Program 4.4 soutěže a podpora talentovaných dětí a mládeže</vt:lpstr>
      <vt:lpstr>Program 4.4 soutěže a podpora talentovaných dětí a mládeže</vt:lpstr>
      <vt:lpstr>Program 4.4 soutěže a podpora talentovaných dětí a mládeže</vt:lpstr>
      <vt:lpstr>Program 4.4 soutěže a podpora talentovaných dětí a mládeže</vt:lpstr>
      <vt:lpstr>Program 4.4 soutěže a podpora talentovaných dětí a mládeže</vt:lpstr>
      <vt:lpstr>Program 4.4 soutěže a podpora talentovaných dětí a mládeže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       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Kohoutová Kateřina</dc:creator>
  <cp:lastModifiedBy>Kirschová Dagmar</cp:lastModifiedBy>
  <cp:revision>77</cp:revision>
  <cp:lastPrinted>2026-02-10T09:29:57Z</cp:lastPrinted>
  <dcterms:created xsi:type="dcterms:W3CDTF">2023-02-07T07:30:07Z</dcterms:created>
  <dcterms:modified xsi:type="dcterms:W3CDTF">2026-02-11T07:00:38Z</dcterms:modified>
</cp:coreProperties>
</file>